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272" r:id="rId18"/>
    <p:sldId id="273" r:id="rId19"/>
    <p:sldId id="279" r:id="rId20"/>
    <p:sldId id="280"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NASILJE NA INTERNETU</a:t>
            </a:r>
            <a:endParaRPr lang="hr-HR" dirty="0"/>
          </a:p>
        </p:txBody>
      </p:sp>
      <p:sp>
        <p:nvSpPr>
          <p:cNvPr id="3" name="Podnaslov 2"/>
          <p:cNvSpPr>
            <a:spLocks noGrp="1"/>
          </p:cNvSpPr>
          <p:nvPr>
            <p:ph type="subTitle" idx="1"/>
          </p:nvPr>
        </p:nvSpPr>
        <p:spPr/>
        <p:txBody>
          <a:bodyPr>
            <a:normAutofit lnSpcReduction="10000"/>
          </a:bodyPr>
          <a:lstStyle/>
          <a:p>
            <a:r>
              <a:rPr lang="hr-HR" dirty="0" smtClean="0"/>
              <a:t>CYBERBULLYING</a:t>
            </a:r>
          </a:p>
          <a:p>
            <a:endParaRPr lang="hr-HR" dirty="0"/>
          </a:p>
          <a:p>
            <a:r>
              <a:rPr lang="hr-HR" dirty="0" smtClean="0"/>
              <a:t>Vijeće roditelja, </a:t>
            </a:r>
            <a:r>
              <a:rPr lang="hr-HR" dirty="0" smtClean="0"/>
              <a:t>22. </a:t>
            </a:r>
            <a:r>
              <a:rPr lang="hr-HR" dirty="0" smtClean="0"/>
              <a:t>3. </a:t>
            </a:r>
            <a:r>
              <a:rPr lang="hr-HR" dirty="0" smtClean="0"/>
              <a:t>2019.</a:t>
            </a:r>
            <a:endParaRPr lang="hr-HR" dirty="0"/>
          </a:p>
        </p:txBody>
      </p:sp>
    </p:spTree>
    <p:extLst>
      <p:ext uri="{BB962C8B-B14F-4D97-AF65-F5344CB8AC3E}">
        <p14:creationId xmlns:p14="http://schemas.microsoft.com/office/powerpoint/2010/main" val="39458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Nasilje na forumu</a:t>
            </a:r>
            <a:endParaRPr lang="hr-HR" dirty="0"/>
          </a:p>
        </p:txBody>
      </p:sp>
      <p:sp>
        <p:nvSpPr>
          <p:cNvPr id="3" name="Rezervirano mjesto sadržaja 2"/>
          <p:cNvSpPr>
            <a:spLocks noGrp="1"/>
          </p:cNvSpPr>
          <p:nvPr>
            <p:ph idx="1"/>
          </p:nvPr>
        </p:nvSpPr>
        <p:spPr/>
        <p:txBody>
          <a:bodyPr>
            <a:normAutofit fontScale="92500" lnSpcReduction="10000"/>
          </a:bodyPr>
          <a:lstStyle/>
          <a:p>
            <a:pPr marL="0" indent="0" algn="just">
              <a:buNone/>
            </a:pPr>
            <a:r>
              <a:rPr lang="hr-HR" dirty="0"/>
              <a:t>Od svih oblika komunikacije na internetu, forumi </a:t>
            </a:r>
            <a:r>
              <a:rPr lang="hr-HR" dirty="0" smtClean="0"/>
              <a:t>su najčešće </a:t>
            </a:r>
            <a:r>
              <a:rPr lang="hr-HR" dirty="0"/>
              <a:t>najbolje organizirani. Na njima se </a:t>
            </a:r>
            <a:r>
              <a:rPr lang="hr-HR" dirty="0" smtClean="0"/>
              <a:t>nalaze administrator </a:t>
            </a:r>
            <a:r>
              <a:rPr lang="hr-HR" dirty="0"/>
              <a:t>(jedan ili više njih) i </a:t>
            </a:r>
            <a:r>
              <a:rPr lang="hr-HR" dirty="0" smtClean="0"/>
              <a:t>moderatori, zaduženi </a:t>
            </a:r>
            <a:r>
              <a:rPr lang="hr-HR" dirty="0"/>
              <a:t>za posebne dijelove foruma. Oni </a:t>
            </a:r>
            <a:r>
              <a:rPr lang="hr-HR" dirty="0" smtClean="0"/>
              <a:t>čitaju sve </a:t>
            </a:r>
            <a:r>
              <a:rPr lang="hr-HR" dirty="0"/>
              <a:t>teme i diskusije te paze da ne bude </a:t>
            </a:r>
            <a:r>
              <a:rPr lang="hr-HR" dirty="0" smtClean="0"/>
              <a:t>vrijeđanja, prijetnji</a:t>
            </a:r>
            <a:r>
              <a:rPr lang="hr-HR" dirty="0"/>
              <a:t>, objavljivanja privatnih podataka i </a:t>
            </a:r>
            <a:r>
              <a:rPr lang="hr-HR" dirty="0" smtClean="0"/>
              <a:t>kršenja prava.</a:t>
            </a:r>
          </a:p>
          <a:p>
            <a:pPr marL="0" indent="0" algn="just">
              <a:buNone/>
            </a:pPr>
            <a:r>
              <a:rPr lang="hr-HR" dirty="0" smtClean="0"/>
              <a:t>Kako se zaštititi?</a:t>
            </a:r>
          </a:p>
          <a:p>
            <a:pPr marL="0" indent="0" algn="just">
              <a:buNone/>
            </a:pPr>
            <a:r>
              <a:rPr lang="hr-HR" dirty="0"/>
              <a:t>Na </a:t>
            </a:r>
            <a:r>
              <a:rPr lang="hr-HR" dirty="0" smtClean="0"/>
              <a:t>većini </a:t>
            </a:r>
            <a:r>
              <a:rPr lang="hr-HR" dirty="0"/>
              <a:t>foruma postoji </a:t>
            </a:r>
            <a:r>
              <a:rPr lang="hr-HR" dirty="0" smtClean="0"/>
              <a:t>mogućnost </a:t>
            </a:r>
            <a:r>
              <a:rPr lang="hr-HR" dirty="0"/>
              <a:t>'</a:t>
            </a:r>
            <a:r>
              <a:rPr lang="hr-HR" dirty="0" smtClean="0"/>
              <a:t>'Obavijesti moderatora</a:t>
            </a:r>
            <a:r>
              <a:rPr lang="hr-HR" dirty="0"/>
              <a:t>'' ispod </a:t>
            </a:r>
            <a:r>
              <a:rPr lang="hr-HR" dirty="0" smtClean="0"/>
              <a:t>nečijeg </a:t>
            </a:r>
            <a:r>
              <a:rPr lang="hr-HR" dirty="0"/>
              <a:t>zapisa, tako da </a:t>
            </a:r>
            <a:r>
              <a:rPr lang="hr-HR" dirty="0" smtClean="0"/>
              <a:t>se jednim </a:t>
            </a:r>
            <a:r>
              <a:rPr lang="hr-HR" dirty="0"/>
              <a:t>klikom može obavijestiti moderatora </a:t>
            </a:r>
            <a:r>
              <a:rPr lang="hr-HR" dirty="0" smtClean="0"/>
              <a:t>o nekomu </a:t>
            </a:r>
            <a:r>
              <a:rPr lang="hr-HR" dirty="0"/>
              <a:t>tko zloupotrebljava forum. Moderator </a:t>
            </a:r>
            <a:r>
              <a:rPr lang="hr-HR" dirty="0" smtClean="0"/>
              <a:t>ili administrator će </a:t>
            </a:r>
            <a:r>
              <a:rPr lang="hr-HR" dirty="0"/>
              <a:t>izbrisati taj zapis, </a:t>
            </a:r>
            <a:r>
              <a:rPr lang="hr-HR" dirty="0" smtClean="0"/>
              <a:t>upozoriti korisnika </a:t>
            </a:r>
            <a:r>
              <a:rPr lang="hr-HR" dirty="0"/>
              <a:t>ili mu zabraniti daljnji pristup ako se </a:t>
            </a:r>
            <a:r>
              <a:rPr lang="hr-HR" dirty="0" smtClean="0"/>
              <a:t>to ponovi.</a:t>
            </a:r>
            <a:endParaRPr lang="hr-HR" dirty="0"/>
          </a:p>
        </p:txBody>
      </p:sp>
    </p:spTree>
    <p:extLst>
      <p:ext uri="{BB962C8B-B14F-4D97-AF65-F5344CB8AC3E}">
        <p14:creationId xmlns:p14="http://schemas.microsoft.com/office/powerpoint/2010/main" val="210171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Nasilje putem bloga i društvenih mreža</a:t>
            </a:r>
            <a:endParaRPr lang="hr-HR" dirty="0"/>
          </a:p>
        </p:txBody>
      </p:sp>
      <p:sp>
        <p:nvSpPr>
          <p:cNvPr id="3" name="Rezervirano mjesto sadržaja 2"/>
          <p:cNvSpPr>
            <a:spLocks noGrp="1"/>
          </p:cNvSpPr>
          <p:nvPr>
            <p:ph idx="1"/>
          </p:nvPr>
        </p:nvSpPr>
        <p:spPr/>
        <p:txBody>
          <a:bodyPr>
            <a:normAutofit/>
          </a:bodyPr>
          <a:lstStyle/>
          <a:p>
            <a:pPr marL="0" indent="0">
              <a:buNone/>
            </a:pPr>
            <a:r>
              <a:rPr lang="hr-HR" dirty="0" smtClean="0"/>
              <a:t>Odnosi se </a:t>
            </a:r>
            <a:r>
              <a:rPr lang="hr-HR" dirty="0"/>
              <a:t>na “otimanje” blogova ili </a:t>
            </a:r>
            <a:r>
              <a:rPr lang="hr-HR" dirty="0" smtClean="0"/>
              <a:t>profila drugim </a:t>
            </a:r>
            <a:r>
              <a:rPr lang="hr-HR" dirty="0"/>
              <a:t>ljudima (žrtvama) te </a:t>
            </a:r>
            <a:r>
              <a:rPr lang="hr-HR" dirty="0" smtClean="0"/>
              <a:t>nadopunjavanje osobnim </a:t>
            </a:r>
            <a:r>
              <a:rPr lang="hr-HR" dirty="0"/>
              <a:t>uvredama i/ili seksualnim sadržajima.</a:t>
            </a:r>
          </a:p>
          <a:p>
            <a:pPr marL="0" indent="0">
              <a:buNone/>
            </a:pPr>
            <a:r>
              <a:rPr lang="hr-HR" dirty="0"/>
              <a:t>Takvim se oblikom nasilja narušava ugled </a:t>
            </a:r>
            <a:r>
              <a:rPr lang="hr-HR" dirty="0" smtClean="0"/>
              <a:t>i ugrožava </a:t>
            </a:r>
            <a:r>
              <a:rPr lang="hr-HR" dirty="0"/>
              <a:t>privatnost druge osobe.</a:t>
            </a:r>
          </a:p>
          <a:p>
            <a:pPr marL="0" indent="0" algn="just">
              <a:buNone/>
            </a:pPr>
            <a:r>
              <a:rPr lang="hr-HR" dirty="0"/>
              <a:t>Toj vrsti </a:t>
            </a:r>
            <a:r>
              <a:rPr lang="hr-HR" dirty="0" err="1" smtClean="0"/>
              <a:t>međuvršnjačkog</a:t>
            </a:r>
            <a:r>
              <a:rPr lang="hr-HR" dirty="0" smtClean="0"/>
              <a:t> </a:t>
            </a:r>
            <a:r>
              <a:rPr lang="hr-HR" dirty="0"/>
              <a:t>nasilja posebno </a:t>
            </a:r>
            <a:r>
              <a:rPr lang="hr-HR" dirty="0" smtClean="0"/>
              <a:t>su podložna </a:t>
            </a:r>
            <a:r>
              <a:rPr lang="hr-HR" dirty="0"/>
              <a:t>djeca koja šalju ili postavljaju fotografije </a:t>
            </a:r>
            <a:r>
              <a:rPr lang="hr-HR" dirty="0" smtClean="0"/>
              <a:t>i osobne </a:t>
            </a:r>
            <a:r>
              <a:rPr lang="hr-HR" dirty="0"/>
              <a:t>podatke s ciljem da </a:t>
            </a:r>
            <a:r>
              <a:rPr lang="hr-HR" dirty="0" smtClean="0"/>
              <a:t>pronađu </a:t>
            </a:r>
            <a:r>
              <a:rPr lang="hr-HR" dirty="0"/>
              <a:t>prijatelje </a:t>
            </a:r>
            <a:r>
              <a:rPr lang="hr-HR" dirty="0" smtClean="0"/>
              <a:t>na internetu</a:t>
            </a:r>
            <a:r>
              <a:rPr lang="hr-HR" dirty="0"/>
              <a:t>. Takvu djecu nasilnici zlostavljaju </a:t>
            </a:r>
            <a:r>
              <a:rPr lang="hr-HR" dirty="0" smtClean="0"/>
              <a:t>preko njihove </a:t>
            </a:r>
            <a:r>
              <a:rPr lang="hr-HR" dirty="0"/>
              <a:t>osobne internetske stranice. </a:t>
            </a:r>
            <a:r>
              <a:rPr lang="hr-HR" dirty="0" smtClean="0"/>
              <a:t>Dobna granica </a:t>
            </a:r>
            <a:r>
              <a:rPr lang="hr-HR" dirty="0"/>
              <a:t>za korištenje najpopularnije </a:t>
            </a:r>
            <a:r>
              <a:rPr lang="hr-HR" dirty="0" smtClean="0"/>
              <a:t>društvene mreže </a:t>
            </a:r>
            <a:r>
              <a:rPr lang="hr-HR" dirty="0"/>
              <a:t>Facebook je 13 godina. Djeca </a:t>
            </a:r>
            <a:r>
              <a:rPr lang="hr-HR" dirty="0" smtClean="0"/>
              <a:t>mlađa </a:t>
            </a:r>
            <a:r>
              <a:rPr lang="hr-HR" dirty="0"/>
              <a:t>od </a:t>
            </a:r>
            <a:r>
              <a:rPr lang="hr-HR" dirty="0" smtClean="0"/>
              <a:t>13 godina </a:t>
            </a:r>
            <a:r>
              <a:rPr lang="hr-HR" dirty="0"/>
              <a:t>ne bi smjela imati svoj Facebook profil.</a:t>
            </a:r>
          </a:p>
        </p:txBody>
      </p:sp>
    </p:spTree>
    <p:extLst>
      <p:ext uri="{BB962C8B-B14F-4D97-AF65-F5344CB8AC3E}">
        <p14:creationId xmlns:p14="http://schemas.microsoft.com/office/powerpoint/2010/main" val="95325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 se zaštititi od nasilja mobitelom</a:t>
            </a:r>
            <a:endParaRPr lang="hr-HR" dirty="0"/>
          </a:p>
        </p:txBody>
      </p:sp>
      <p:sp>
        <p:nvSpPr>
          <p:cNvPr id="3" name="Rezervirano mjesto sadržaja 2"/>
          <p:cNvSpPr>
            <a:spLocks noGrp="1"/>
          </p:cNvSpPr>
          <p:nvPr>
            <p:ph sz="half" idx="1"/>
          </p:nvPr>
        </p:nvSpPr>
        <p:spPr/>
        <p:txBody>
          <a:bodyPr>
            <a:noAutofit/>
          </a:bodyPr>
          <a:lstStyle/>
          <a:p>
            <a:r>
              <a:rPr lang="hr-HR" sz="1600" dirty="0" smtClean="0"/>
              <a:t>Paziti </a:t>
            </a:r>
            <a:r>
              <a:rPr lang="hr-HR" sz="1600" dirty="0"/>
              <a:t>kome </a:t>
            </a:r>
            <a:r>
              <a:rPr lang="hr-HR" sz="1600" dirty="0" smtClean="0"/>
              <a:t>dati </a:t>
            </a:r>
            <a:r>
              <a:rPr lang="hr-HR" sz="1600" dirty="0"/>
              <a:t>broj mobitela.</a:t>
            </a:r>
          </a:p>
          <a:p>
            <a:r>
              <a:rPr lang="hr-HR" sz="1600" dirty="0"/>
              <a:t>Pažljivo </a:t>
            </a:r>
            <a:r>
              <a:rPr lang="hr-HR" sz="1600" dirty="0" smtClean="0"/>
              <a:t>koristiti </a:t>
            </a:r>
            <a:r>
              <a:rPr lang="hr-HR" sz="1600" dirty="0"/>
              <a:t>neku od chat usluga </a:t>
            </a:r>
            <a:r>
              <a:rPr lang="hr-HR" sz="1600" dirty="0" smtClean="0"/>
              <a:t>preko mobitela</a:t>
            </a:r>
            <a:r>
              <a:rPr lang="hr-HR" sz="1600" dirty="0"/>
              <a:t>.</a:t>
            </a:r>
          </a:p>
          <a:p>
            <a:r>
              <a:rPr lang="hr-HR" sz="1600" dirty="0" smtClean="0"/>
              <a:t>Ne odgovarati na poruke s nepoznatog broja. </a:t>
            </a:r>
            <a:r>
              <a:rPr lang="hr-HR" sz="1600" dirty="0"/>
              <a:t>Ne trebate odgovarati ni na </a:t>
            </a:r>
            <a:r>
              <a:rPr lang="hr-HR" sz="1600" dirty="0" smtClean="0"/>
              <a:t>poznate brojeve </a:t>
            </a:r>
            <a:r>
              <a:rPr lang="hr-HR" sz="1600" dirty="0"/>
              <a:t>ako se zbog sadržaja poruke </a:t>
            </a:r>
            <a:r>
              <a:rPr lang="hr-HR" sz="1600" dirty="0" smtClean="0"/>
              <a:t>osjećate </a:t>
            </a:r>
            <a:r>
              <a:rPr lang="hr-HR" sz="1600" dirty="0"/>
              <a:t>loše </a:t>
            </a:r>
            <a:r>
              <a:rPr lang="hr-HR" sz="1600" dirty="0" smtClean="0"/>
              <a:t>ili neugodno</a:t>
            </a:r>
            <a:r>
              <a:rPr lang="hr-HR" sz="1600" dirty="0"/>
              <a:t>.</a:t>
            </a:r>
          </a:p>
          <a:p>
            <a:r>
              <a:rPr lang="hr-HR" sz="1600" dirty="0" smtClean="0"/>
              <a:t>Biti </a:t>
            </a:r>
            <a:r>
              <a:rPr lang="hr-HR" sz="1600" dirty="0"/>
              <a:t>pažljivi </a:t>
            </a:r>
            <a:r>
              <a:rPr lang="hr-HR" sz="1600" dirty="0" smtClean="0"/>
              <a:t>kod slanja </a:t>
            </a:r>
            <a:r>
              <a:rPr lang="hr-HR" sz="1600" dirty="0"/>
              <a:t>poruke </a:t>
            </a:r>
            <a:r>
              <a:rPr lang="hr-HR" sz="1600" dirty="0" smtClean="0"/>
              <a:t>drugima. I šala </a:t>
            </a:r>
            <a:r>
              <a:rPr lang="hr-HR" sz="1600" dirty="0"/>
              <a:t>može </a:t>
            </a:r>
            <a:r>
              <a:rPr lang="hr-HR" sz="1600" dirty="0" smtClean="0"/>
              <a:t>postati uvredljiva i naljutiti, a u ljutnji se  može učiniti </a:t>
            </a:r>
            <a:r>
              <a:rPr lang="hr-HR" sz="1600" dirty="0"/>
              <a:t>nešto zbog </a:t>
            </a:r>
            <a:r>
              <a:rPr lang="hr-HR" sz="1600" dirty="0" smtClean="0"/>
              <a:t>čega će se poslije biti žao.</a:t>
            </a:r>
            <a:endParaRPr lang="hr-HR" sz="1600" dirty="0"/>
          </a:p>
          <a:p>
            <a:r>
              <a:rPr lang="hr-HR" sz="1600" dirty="0"/>
              <a:t>Prije slanja poruke </a:t>
            </a:r>
            <a:r>
              <a:rPr lang="hr-HR" sz="1600" dirty="0" smtClean="0"/>
              <a:t>zapitati </a:t>
            </a:r>
            <a:r>
              <a:rPr lang="hr-HR" sz="1600" dirty="0"/>
              <a:t>se može li </a:t>
            </a:r>
            <a:r>
              <a:rPr lang="hr-HR" sz="1600" dirty="0" smtClean="0"/>
              <a:t>ona uvrijediti </a:t>
            </a:r>
            <a:r>
              <a:rPr lang="hr-HR" sz="1600" dirty="0"/>
              <a:t>ili na bilo koji </a:t>
            </a:r>
            <a:r>
              <a:rPr lang="hr-HR" sz="1600" dirty="0" smtClean="0"/>
              <a:t>način </a:t>
            </a:r>
            <a:r>
              <a:rPr lang="hr-HR" sz="1600" dirty="0"/>
              <a:t>naštetiti primatelju</a:t>
            </a:r>
            <a:r>
              <a:rPr lang="hr-HR" sz="1600" dirty="0" smtClean="0"/>
              <a:t>?</a:t>
            </a:r>
            <a:endParaRPr lang="hr-HR" sz="1600" dirty="0"/>
          </a:p>
        </p:txBody>
      </p:sp>
      <p:sp>
        <p:nvSpPr>
          <p:cNvPr id="6" name="Rezervirano mjesto sadržaja 5"/>
          <p:cNvSpPr>
            <a:spLocks noGrp="1"/>
          </p:cNvSpPr>
          <p:nvPr>
            <p:ph sz="half" idx="2"/>
          </p:nvPr>
        </p:nvSpPr>
        <p:spPr>
          <a:xfrm>
            <a:off x="6181343" y="2560320"/>
            <a:ext cx="5031153" cy="3310128"/>
          </a:xfrm>
        </p:spPr>
        <p:txBody>
          <a:bodyPr>
            <a:noAutofit/>
          </a:bodyPr>
          <a:lstStyle/>
          <a:p>
            <a:r>
              <a:rPr lang="hr-HR" sz="1600" dirty="0" smtClean="0"/>
              <a:t>Ne slati </a:t>
            </a:r>
            <a:r>
              <a:rPr lang="hr-HR" sz="1600" dirty="0"/>
              <a:t>fotografije ili </a:t>
            </a:r>
            <a:r>
              <a:rPr lang="hr-HR" sz="1600" dirty="0" smtClean="0"/>
              <a:t>videozapise drugih </a:t>
            </a:r>
            <a:r>
              <a:rPr lang="hr-HR" sz="1600" dirty="0"/>
              <a:t>ljudi bez njihova </a:t>
            </a:r>
            <a:r>
              <a:rPr lang="hr-HR" sz="1600" dirty="0" smtClean="0"/>
              <a:t>dopuštenja.</a:t>
            </a:r>
            <a:endParaRPr lang="hr-HR" sz="1600" dirty="0"/>
          </a:p>
          <a:p>
            <a:r>
              <a:rPr lang="hr-HR" sz="1600" dirty="0" smtClean="0"/>
              <a:t>O primitku neprimjerene poruke ili poziva razgovarati </a:t>
            </a:r>
            <a:r>
              <a:rPr lang="hr-HR" sz="1600" dirty="0"/>
              <a:t>s roditeljima ili </a:t>
            </a:r>
            <a:r>
              <a:rPr lang="hr-HR" sz="1600" dirty="0" smtClean="0"/>
              <a:t>nekom drugom </a:t>
            </a:r>
            <a:r>
              <a:rPr lang="hr-HR" sz="1600" dirty="0"/>
              <a:t>odraslom osobom </a:t>
            </a:r>
            <a:r>
              <a:rPr lang="hr-HR" sz="1600" dirty="0" smtClean="0"/>
              <a:t>od povjerenja (poput učitelja i stručnih suradnika), </a:t>
            </a:r>
            <a:r>
              <a:rPr lang="hr-HR" sz="1600" dirty="0"/>
              <a:t>kako </a:t>
            </a:r>
            <a:r>
              <a:rPr lang="hr-HR" sz="1600" dirty="0" smtClean="0"/>
              <a:t>se problem </a:t>
            </a:r>
            <a:r>
              <a:rPr lang="hr-HR" sz="1600" dirty="0"/>
              <a:t>ne bi pogoršao.</a:t>
            </a:r>
          </a:p>
          <a:p>
            <a:r>
              <a:rPr lang="hr-HR" sz="1600" dirty="0"/>
              <a:t>Ako je </a:t>
            </a:r>
            <a:r>
              <a:rPr lang="hr-HR" sz="1600" dirty="0" smtClean="0"/>
              <a:t>riječ </a:t>
            </a:r>
            <a:r>
              <a:rPr lang="hr-HR" sz="1600" dirty="0"/>
              <a:t>o ozbiljnijim oblicima </a:t>
            </a:r>
            <a:r>
              <a:rPr lang="hr-HR" sz="1600" dirty="0" smtClean="0"/>
              <a:t>nasilja, osobito zastrašujućim </a:t>
            </a:r>
            <a:r>
              <a:rPr lang="hr-HR" sz="1600" dirty="0"/>
              <a:t>prijetnjama, razmislite </a:t>
            </a:r>
            <a:r>
              <a:rPr lang="hr-HR" sz="1600" dirty="0" smtClean="0"/>
              <a:t>o tome </a:t>
            </a:r>
            <a:r>
              <a:rPr lang="hr-HR" sz="1600" dirty="0"/>
              <a:t>da sve prijavite policiji. U takvim </a:t>
            </a:r>
            <a:r>
              <a:rPr lang="hr-HR" sz="1600" dirty="0" smtClean="0"/>
              <a:t>slučajevima dobro </a:t>
            </a:r>
            <a:r>
              <a:rPr lang="hr-HR" sz="1600" dirty="0"/>
              <a:t>je </a:t>
            </a:r>
            <a:r>
              <a:rPr lang="hr-HR" sz="1600" dirty="0" smtClean="0"/>
              <a:t>sačuvati </a:t>
            </a:r>
            <a:r>
              <a:rPr lang="hr-HR" sz="1600" dirty="0"/>
              <a:t>poruke u mobitelu, ili </a:t>
            </a:r>
            <a:r>
              <a:rPr lang="hr-HR" sz="1600" dirty="0" smtClean="0"/>
              <a:t>negdje drugdje </a:t>
            </a:r>
            <a:r>
              <a:rPr lang="hr-HR" sz="1600" dirty="0"/>
              <a:t>zapisati podatke o datumu, vremenu </a:t>
            </a:r>
            <a:r>
              <a:rPr lang="hr-HR" sz="1600" dirty="0" smtClean="0"/>
              <a:t>i sadržaju </a:t>
            </a:r>
            <a:r>
              <a:rPr lang="hr-HR" sz="1600" dirty="0"/>
              <a:t>poruke ili poziva.</a:t>
            </a:r>
          </a:p>
          <a:p>
            <a:endParaRPr lang="hr-HR" sz="1600" dirty="0"/>
          </a:p>
        </p:txBody>
      </p:sp>
    </p:spTree>
    <p:extLst>
      <p:ext uri="{BB962C8B-B14F-4D97-AF65-F5344CB8AC3E}">
        <p14:creationId xmlns:p14="http://schemas.microsoft.com/office/powerpoint/2010/main" val="177805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 se zaštititi od nasilja putem bloga</a:t>
            </a:r>
            <a:endParaRPr lang="hr-HR" dirty="0"/>
          </a:p>
        </p:txBody>
      </p:sp>
      <p:sp>
        <p:nvSpPr>
          <p:cNvPr id="3" name="Rezervirano mjesto sadržaja 2"/>
          <p:cNvSpPr>
            <a:spLocks noGrp="1"/>
          </p:cNvSpPr>
          <p:nvPr>
            <p:ph idx="1"/>
          </p:nvPr>
        </p:nvSpPr>
        <p:spPr/>
        <p:txBody>
          <a:bodyPr>
            <a:normAutofit fontScale="85000" lnSpcReduction="20000"/>
          </a:bodyPr>
          <a:lstStyle/>
          <a:p>
            <a:r>
              <a:rPr lang="hr-HR" dirty="0" smtClean="0"/>
              <a:t>Zaštititi </a:t>
            </a:r>
            <a:r>
              <a:rPr lang="hr-HR" dirty="0"/>
              <a:t>blog lozinkom. Ako je netko zna, </a:t>
            </a:r>
            <a:r>
              <a:rPr lang="hr-HR" dirty="0" smtClean="0"/>
              <a:t>neka to budu </a:t>
            </a:r>
            <a:r>
              <a:rPr lang="hr-HR" dirty="0"/>
              <a:t>roditelji.</a:t>
            </a:r>
          </a:p>
          <a:p>
            <a:r>
              <a:rPr lang="hr-HR" dirty="0"/>
              <a:t>Ne </a:t>
            </a:r>
            <a:r>
              <a:rPr lang="hr-HR" dirty="0" smtClean="0"/>
              <a:t>navoditi osobne </a:t>
            </a:r>
            <a:r>
              <a:rPr lang="hr-HR" dirty="0"/>
              <a:t>i </a:t>
            </a:r>
            <a:r>
              <a:rPr lang="hr-HR" dirty="0" smtClean="0"/>
              <a:t>detaljne informacije</a:t>
            </a:r>
            <a:r>
              <a:rPr lang="hr-HR" dirty="0"/>
              <a:t>. </a:t>
            </a:r>
            <a:r>
              <a:rPr lang="hr-HR" dirty="0" smtClean="0"/>
              <a:t>O sebi  pisati </a:t>
            </a:r>
            <a:r>
              <a:rPr lang="hr-HR" dirty="0"/>
              <a:t>što </a:t>
            </a:r>
            <a:r>
              <a:rPr lang="hr-HR" dirty="0" smtClean="0"/>
              <a:t>općenitije (bez imena, adrese, mobitela, e-maila, škole,..). Svaka </a:t>
            </a:r>
            <a:r>
              <a:rPr lang="hr-HR" dirty="0"/>
              <a:t>osobna informacija može otkriti </a:t>
            </a:r>
            <a:r>
              <a:rPr lang="hr-HR" dirty="0" smtClean="0"/>
              <a:t>identitet</a:t>
            </a:r>
            <a:r>
              <a:rPr lang="hr-HR" dirty="0"/>
              <a:t>.</a:t>
            </a:r>
          </a:p>
          <a:p>
            <a:r>
              <a:rPr lang="hr-HR" dirty="0" smtClean="0"/>
              <a:t>Ne navoditi informacije </a:t>
            </a:r>
            <a:r>
              <a:rPr lang="hr-HR" dirty="0"/>
              <a:t>o </a:t>
            </a:r>
            <a:r>
              <a:rPr lang="hr-HR" dirty="0" smtClean="0"/>
              <a:t>poznanicima </a:t>
            </a:r>
            <a:r>
              <a:rPr lang="hr-HR" dirty="0"/>
              <a:t>kako ne </a:t>
            </a:r>
            <a:r>
              <a:rPr lang="hr-HR" dirty="0" smtClean="0"/>
              <a:t>bi nasilnik ili mogući pedofil imao  informacije o vama preko prijatelja ili poznanika.</a:t>
            </a:r>
            <a:r>
              <a:rPr lang="hr-HR" dirty="0"/>
              <a:t> </a:t>
            </a:r>
            <a:endParaRPr lang="hr-HR" dirty="0" smtClean="0"/>
          </a:p>
          <a:p>
            <a:r>
              <a:rPr lang="hr-HR" dirty="0" smtClean="0"/>
              <a:t>Ne </a:t>
            </a:r>
            <a:r>
              <a:rPr lang="hr-HR" dirty="0" err="1" smtClean="0"/>
              <a:t>stavljajti</a:t>
            </a:r>
            <a:r>
              <a:rPr lang="hr-HR" dirty="0" smtClean="0"/>
              <a:t> </a:t>
            </a:r>
            <a:r>
              <a:rPr lang="hr-HR" dirty="0"/>
              <a:t>fotografije </a:t>
            </a:r>
            <a:r>
              <a:rPr lang="hr-HR" dirty="0" smtClean="0"/>
              <a:t>osobne ili prijatelja </a:t>
            </a:r>
            <a:r>
              <a:rPr lang="hr-HR" dirty="0"/>
              <a:t>u svoj blog.</a:t>
            </a:r>
          </a:p>
          <a:p>
            <a:r>
              <a:rPr lang="hr-HR" dirty="0"/>
              <a:t>Ne ostavljajte blog otvorenim, a računalo bez nadzora, jer bi netko mogao upisati nešto nepoželjno.</a:t>
            </a:r>
          </a:p>
          <a:p>
            <a:r>
              <a:rPr lang="hr-HR" dirty="0"/>
              <a:t>Ne ogovarajte i ne širite tračeve o svojim prijateljima iz razreda.</a:t>
            </a:r>
          </a:p>
          <a:p>
            <a:endParaRPr lang="hr-HR" dirty="0"/>
          </a:p>
        </p:txBody>
      </p:sp>
    </p:spTree>
    <p:extLst>
      <p:ext uri="{BB962C8B-B14F-4D97-AF65-F5344CB8AC3E}">
        <p14:creationId xmlns:p14="http://schemas.microsoft.com/office/powerpoint/2010/main" val="2642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normAutofit fontScale="90000"/>
          </a:bodyPr>
          <a:lstStyle/>
          <a:p>
            <a:r>
              <a:rPr lang="hr-HR" dirty="0" smtClean="0"/>
              <a:t>Kako se zaštititi od nasilja preko društvenih mreža (npr. Facebooka)</a:t>
            </a:r>
            <a:endParaRPr lang="hr-HR" dirty="0"/>
          </a:p>
        </p:txBody>
      </p:sp>
      <p:sp>
        <p:nvSpPr>
          <p:cNvPr id="9" name="Rezervirano mjesto sadržaja 8"/>
          <p:cNvSpPr>
            <a:spLocks noGrp="1"/>
          </p:cNvSpPr>
          <p:nvPr>
            <p:ph idx="1"/>
          </p:nvPr>
        </p:nvSpPr>
        <p:spPr/>
        <p:txBody>
          <a:bodyPr>
            <a:normAutofit/>
          </a:bodyPr>
          <a:lstStyle/>
          <a:p>
            <a:r>
              <a:rPr lang="hr-HR" dirty="0" smtClean="0"/>
              <a:t>Pri stvaranju profila upotrijebi postavke </a:t>
            </a:r>
            <a:r>
              <a:rPr lang="hr-HR" dirty="0"/>
              <a:t>privatnosti (</a:t>
            </a:r>
            <a:r>
              <a:rPr lang="hr-HR" dirty="0" smtClean="0"/>
              <a:t>ograniči </a:t>
            </a:r>
            <a:r>
              <a:rPr lang="hr-HR" dirty="0"/>
              <a:t>tko može gledati </a:t>
            </a:r>
            <a:r>
              <a:rPr lang="hr-HR" dirty="0" smtClean="0"/>
              <a:t>profil </a:t>
            </a:r>
            <a:r>
              <a:rPr lang="hr-HR" dirty="0"/>
              <a:t>i tko </a:t>
            </a:r>
            <a:r>
              <a:rPr lang="hr-HR" dirty="0" smtClean="0"/>
              <a:t>može </a:t>
            </a:r>
            <a:r>
              <a:rPr lang="hr-HR" dirty="0"/>
              <a:t>kontaktirati).</a:t>
            </a:r>
          </a:p>
          <a:p>
            <a:r>
              <a:rPr lang="hr-HR" dirty="0"/>
              <a:t>Ne </a:t>
            </a:r>
            <a:r>
              <a:rPr lang="hr-HR" dirty="0" smtClean="0"/>
              <a:t>navoditi </a:t>
            </a:r>
            <a:r>
              <a:rPr lang="hr-HR" dirty="0"/>
              <a:t>u profilu detaljne osobne informacije.</a:t>
            </a:r>
          </a:p>
          <a:p>
            <a:r>
              <a:rPr lang="hr-HR" dirty="0"/>
              <a:t>M</a:t>
            </a:r>
            <a:r>
              <a:rPr lang="hr-HR" dirty="0" smtClean="0"/>
              <a:t>aknuti nasilnu osobu s liste prijatelja ili ga blokirati.</a:t>
            </a:r>
            <a:endParaRPr lang="hr-HR" dirty="0"/>
          </a:p>
          <a:p>
            <a:r>
              <a:rPr lang="hr-HR" dirty="0" smtClean="0"/>
              <a:t>Sačuvati </a:t>
            </a:r>
            <a:r>
              <a:rPr lang="hr-HR" dirty="0"/>
              <a:t>sve uvredljive i nasilne poruke i </a:t>
            </a:r>
            <a:r>
              <a:rPr lang="hr-HR" dirty="0" smtClean="0"/>
              <a:t>slike zlostavljača</a:t>
            </a:r>
            <a:endParaRPr lang="hr-HR" dirty="0"/>
          </a:p>
        </p:txBody>
      </p:sp>
    </p:spTree>
    <p:extLst>
      <p:ext uri="{BB962C8B-B14F-4D97-AF65-F5344CB8AC3E}">
        <p14:creationId xmlns:p14="http://schemas.microsoft.com/office/powerpoint/2010/main" val="2597708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Korisni savjeti</a:t>
            </a:r>
            <a:endParaRPr lang="hr-HR" dirty="0"/>
          </a:p>
        </p:txBody>
      </p:sp>
      <p:sp>
        <p:nvSpPr>
          <p:cNvPr id="3" name="Rezervirano mjesto sadržaja 2"/>
          <p:cNvSpPr>
            <a:spLocks noGrp="1"/>
          </p:cNvSpPr>
          <p:nvPr>
            <p:ph idx="1"/>
          </p:nvPr>
        </p:nvSpPr>
        <p:spPr>
          <a:xfrm>
            <a:off x="1295401" y="2556932"/>
            <a:ext cx="10023628" cy="3318936"/>
          </a:xfrm>
        </p:spPr>
        <p:txBody>
          <a:bodyPr>
            <a:normAutofit fontScale="85000" lnSpcReduction="20000"/>
          </a:bodyPr>
          <a:lstStyle/>
          <a:p>
            <a:r>
              <a:rPr lang="hr-HR" dirty="0" smtClean="0"/>
              <a:t>Nikad ne dati osobne informacije na internetu, bilo na chatu, blogovima, društvenim mrežama ili osobnim web stranicama.</a:t>
            </a:r>
          </a:p>
          <a:p>
            <a:r>
              <a:rPr lang="hr-HR" dirty="0" smtClean="0"/>
              <a:t>Nikad nikome, osim roditeljima, ne reći svoju lozinku, čak ni prijateljima.</a:t>
            </a:r>
          </a:p>
          <a:p>
            <a:r>
              <a:rPr lang="hr-HR" dirty="0" smtClean="0"/>
              <a:t>Ne odgovarati pošiljatelju zlonamjerne ili prijeteće poruke. Pokazati je odrasloj osobi kojoj se vjeruje.</a:t>
            </a:r>
          </a:p>
          <a:p>
            <a:r>
              <a:rPr lang="hr-HR" dirty="0" smtClean="0"/>
              <a:t>Nikad ne otvarati e-</a:t>
            </a:r>
            <a:r>
              <a:rPr lang="hr-HR" dirty="0" err="1" smtClean="0"/>
              <a:t>mailove</a:t>
            </a:r>
            <a:r>
              <a:rPr lang="hr-HR" dirty="0" smtClean="0"/>
              <a:t> nepoznate osobe ili onoga za koga već znaš da je zlostavljač.</a:t>
            </a:r>
          </a:p>
          <a:p>
            <a:r>
              <a:rPr lang="hr-HR" dirty="0" smtClean="0"/>
              <a:t>Ne slati poruke u ljutnji. Zapitati </a:t>
            </a:r>
            <a:r>
              <a:rPr lang="hr-HR" dirty="0"/>
              <a:t>se kako </a:t>
            </a:r>
            <a:r>
              <a:rPr lang="hr-HR" dirty="0" smtClean="0"/>
              <a:t>će </a:t>
            </a:r>
            <a:r>
              <a:rPr lang="hr-HR" dirty="0"/>
              <a:t>se </a:t>
            </a:r>
            <a:r>
              <a:rPr lang="hr-HR" dirty="0" smtClean="0"/>
              <a:t>osjećati primatelj poruku.</a:t>
            </a:r>
          </a:p>
          <a:p>
            <a:r>
              <a:rPr lang="pl-PL" dirty="0" smtClean="0"/>
              <a:t>Ne prikrivati </a:t>
            </a:r>
            <a:r>
              <a:rPr lang="pl-PL" dirty="0"/>
              <a:t>nasilje </a:t>
            </a:r>
            <a:r>
              <a:rPr lang="pl-PL" dirty="0" smtClean="0"/>
              <a:t>- odmah obavijestiti odrasle</a:t>
            </a:r>
            <a:r>
              <a:rPr lang="pl-PL" dirty="0"/>
              <a:t>.</a:t>
            </a:r>
            <a:endParaRPr lang="hr-HR" dirty="0"/>
          </a:p>
          <a:p>
            <a:r>
              <a:rPr lang="pl-PL" dirty="0"/>
              <a:t>I na internetu </a:t>
            </a:r>
            <a:r>
              <a:rPr lang="pl-PL" dirty="0" smtClean="0"/>
              <a:t>poštivati </a:t>
            </a:r>
            <a:r>
              <a:rPr lang="pl-PL" dirty="0"/>
              <a:t>pravila </a:t>
            </a:r>
            <a:r>
              <a:rPr lang="pl-PL" dirty="0" smtClean="0"/>
              <a:t>ponašanja kao </a:t>
            </a:r>
            <a:r>
              <a:rPr lang="pl-PL" dirty="0"/>
              <a:t>i </a:t>
            </a:r>
            <a:r>
              <a:rPr lang="pl-PL" dirty="0" smtClean="0"/>
              <a:t>u svakodnevnom </a:t>
            </a:r>
            <a:r>
              <a:rPr lang="pl-PL" dirty="0"/>
              <a:t>životu</a:t>
            </a:r>
            <a:endParaRPr lang="hr-HR" dirty="0" smtClean="0"/>
          </a:p>
          <a:p>
            <a:endParaRPr lang="hr-HR" dirty="0"/>
          </a:p>
        </p:txBody>
      </p:sp>
    </p:spTree>
    <p:extLst>
      <p:ext uri="{BB962C8B-B14F-4D97-AF65-F5344CB8AC3E}">
        <p14:creationId xmlns:p14="http://schemas.microsoft.com/office/powerpoint/2010/main" val="753439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Korisni savjeti</a:t>
            </a:r>
            <a:endParaRPr lang="hr-HR" dirty="0"/>
          </a:p>
        </p:txBody>
      </p:sp>
      <p:sp>
        <p:nvSpPr>
          <p:cNvPr id="3" name="Rezervirano mjesto sadržaja 2"/>
          <p:cNvSpPr>
            <a:spLocks noGrp="1"/>
          </p:cNvSpPr>
          <p:nvPr>
            <p:ph idx="1"/>
          </p:nvPr>
        </p:nvSpPr>
        <p:spPr/>
        <p:txBody>
          <a:bodyPr>
            <a:normAutofit/>
          </a:bodyPr>
          <a:lstStyle/>
          <a:p>
            <a:pPr algn="just"/>
            <a:r>
              <a:rPr lang="hr-HR" dirty="0" smtClean="0"/>
              <a:t>Ne stavljati osobne </a:t>
            </a:r>
            <a:r>
              <a:rPr lang="hr-HR" dirty="0"/>
              <a:t>i </a:t>
            </a:r>
            <a:r>
              <a:rPr lang="hr-HR" dirty="0" smtClean="0"/>
              <a:t>fotografije prijatelja/obitelji ili ih </a:t>
            </a:r>
            <a:r>
              <a:rPr lang="hr-HR" dirty="0"/>
              <a:t>jednostavno prilagoditi tako </a:t>
            </a:r>
            <a:r>
              <a:rPr lang="hr-HR" dirty="0" smtClean="0"/>
              <a:t>da lica </a:t>
            </a:r>
            <a:r>
              <a:rPr lang="hr-HR" dirty="0"/>
              <a:t>nisu prepoznatljiva.</a:t>
            </a:r>
          </a:p>
          <a:p>
            <a:pPr algn="just"/>
            <a:r>
              <a:rPr lang="hr-HR" dirty="0"/>
              <a:t>Sve što vrijedi za </a:t>
            </a:r>
            <a:r>
              <a:rPr lang="hr-HR" dirty="0" smtClean="0"/>
              <a:t>čuvanje </a:t>
            </a:r>
            <a:r>
              <a:rPr lang="hr-HR" dirty="0"/>
              <a:t>naših podataka, vrijedi </a:t>
            </a:r>
            <a:r>
              <a:rPr lang="hr-HR" dirty="0" smtClean="0"/>
              <a:t>i za čuvanje tuđih</a:t>
            </a:r>
            <a:r>
              <a:rPr lang="hr-HR" dirty="0"/>
              <a:t>. Kao što </a:t>
            </a:r>
            <a:r>
              <a:rPr lang="hr-HR" dirty="0" smtClean="0"/>
              <a:t>nećemo </a:t>
            </a:r>
            <a:r>
              <a:rPr lang="hr-HR" dirty="0"/>
              <a:t>pisati svoje </a:t>
            </a:r>
            <a:r>
              <a:rPr lang="hr-HR" dirty="0" smtClean="0"/>
              <a:t>pravo ime </a:t>
            </a:r>
            <a:r>
              <a:rPr lang="hr-HR" dirty="0"/>
              <a:t>i ostale podatke, tako bismo se trebali </a:t>
            </a:r>
            <a:r>
              <a:rPr lang="hr-HR" dirty="0" smtClean="0"/>
              <a:t>ponašati i </a:t>
            </a:r>
            <a:r>
              <a:rPr lang="hr-HR" dirty="0"/>
              <a:t>prema drugima. </a:t>
            </a:r>
            <a:endParaRPr lang="hr-HR" dirty="0" smtClean="0"/>
          </a:p>
          <a:p>
            <a:pPr algn="just"/>
            <a:r>
              <a:rPr lang="hr-HR" dirty="0" smtClean="0"/>
              <a:t>Mnogi </a:t>
            </a:r>
            <a:r>
              <a:rPr lang="hr-HR" dirty="0"/>
              <a:t>nisu svjesni opasnosti </a:t>
            </a:r>
            <a:r>
              <a:rPr lang="hr-HR" dirty="0" smtClean="0"/>
              <a:t>koje vrebaju </a:t>
            </a:r>
            <a:r>
              <a:rPr lang="hr-HR" dirty="0"/>
              <a:t>iza ekrana i ne razumiju da su na internetu </a:t>
            </a:r>
            <a:r>
              <a:rPr lang="hr-HR" dirty="0" smtClean="0"/>
              <a:t>i ljudi </a:t>
            </a:r>
            <a:r>
              <a:rPr lang="hr-HR" dirty="0"/>
              <a:t>s neprijateljskim namjerama koji </a:t>
            </a:r>
            <a:r>
              <a:rPr lang="hr-HR" dirty="0" smtClean="0"/>
              <a:t>mogu povrijediti </a:t>
            </a:r>
            <a:r>
              <a:rPr lang="hr-HR" dirty="0"/>
              <a:t>nas, naše prijatelje ili obitelj. </a:t>
            </a:r>
          </a:p>
        </p:txBody>
      </p:sp>
    </p:spTree>
    <p:extLst>
      <p:ext uri="{BB962C8B-B14F-4D97-AF65-F5344CB8AC3E}">
        <p14:creationId xmlns:p14="http://schemas.microsoft.com/office/powerpoint/2010/main" val="24699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učiniti ako postaneš žrtva nasilja?</a:t>
            </a:r>
            <a:endParaRPr lang="hr-HR" dirty="0"/>
          </a:p>
        </p:txBody>
      </p:sp>
      <p:sp>
        <p:nvSpPr>
          <p:cNvPr id="3" name="Rezervirano mjesto sadržaja 2"/>
          <p:cNvSpPr>
            <a:spLocks noGrp="1"/>
          </p:cNvSpPr>
          <p:nvPr>
            <p:ph idx="1"/>
          </p:nvPr>
        </p:nvSpPr>
        <p:spPr/>
        <p:txBody>
          <a:bodyPr>
            <a:normAutofit/>
          </a:bodyPr>
          <a:lstStyle/>
          <a:p>
            <a:r>
              <a:rPr lang="hr-HR" dirty="0"/>
              <a:t>Ne </a:t>
            </a:r>
            <a:r>
              <a:rPr lang="hr-HR" dirty="0" smtClean="0"/>
              <a:t>odgovarati </a:t>
            </a:r>
            <a:r>
              <a:rPr lang="hr-HR" dirty="0"/>
              <a:t>na nasilne, </a:t>
            </a:r>
            <a:r>
              <a:rPr lang="hr-HR" dirty="0" smtClean="0"/>
              <a:t>prijeteće </a:t>
            </a:r>
            <a:r>
              <a:rPr lang="hr-HR" dirty="0"/>
              <a:t>ili na </a:t>
            </a:r>
            <a:r>
              <a:rPr lang="hr-HR" dirty="0" smtClean="0"/>
              <a:t>bilo kakav način </a:t>
            </a:r>
            <a:r>
              <a:rPr lang="hr-HR" dirty="0"/>
              <a:t>sumnjive poruke.</a:t>
            </a:r>
          </a:p>
          <a:p>
            <a:r>
              <a:rPr lang="hr-HR" dirty="0"/>
              <a:t>Ne </a:t>
            </a:r>
            <a:r>
              <a:rPr lang="hr-HR" dirty="0" smtClean="0"/>
              <a:t>brisati </a:t>
            </a:r>
            <a:r>
              <a:rPr lang="hr-HR" dirty="0"/>
              <a:t>poruke ili slike, jer mogu poslužiti </a:t>
            </a:r>
            <a:r>
              <a:rPr lang="hr-HR" dirty="0" smtClean="0"/>
              <a:t>kao dokaz</a:t>
            </a:r>
            <a:r>
              <a:rPr lang="hr-HR" dirty="0"/>
              <a:t>.</a:t>
            </a:r>
          </a:p>
          <a:p>
            <a:r>
              <a:rPr lang="hr-HR" dirty="0" smtClean="0"/>
              <a:t>Pokušati </a:t>
            </a:r>
            <a:r>
              <a:rPr lang="hr-HR" dirty="0"/>
              <a:t>otkriti identitet nasilnika kako bi </a:t>
            </a:r>
            <a:r>
              <a:rPr lang="hr-HR" dirty="0" smtClean="0"/>
              <a:t>se mogle </a:t>
            </a:r>
            <a:r>
              <a:rPr lang="hr-HR" dirty="0"/>
              <a:t>poduzeti adekvatne mjere za </a:t>
            </a:r>
            <a:r>
              <a:rPr lang="hr-HR" dirty="0" smtClean="0"/>
              <a:t>sprječavanje nasilja.</a:t>
            </a:r>
          </a:p>
          <a:p>
            <a:r>
              <a:rPr lang="hr-HR" dirty="0" smtClean="0"/>
              <a:t>Obavijestiti odrasle osobe (roditelje, učitelje)</a:t>
            </a:r>
            <a:endParaRPr lang="hr-HR" dirty="0"/>
          </a:p>
        </p:txBody>
      </p:sp>
    </p:spTree>
    <p:extLst>
      <p:ext uri="{BB962C8B-B14F-4D97-AF65-F5344CB8AC3E}">
        <p14:creationId xmlns:p14="http://schemas.microsoft.com/office/powerpoint/2010/main" val="150264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Savjeti koje roditelji mogu dati svojoj djeci</a:t>
            </a:r>
            <a:endParaRPr lang="hr-HR" dirty="0"/>
          </a:p>
        </p:txBody>
      </p:sp>
      <p:sp>
        <p:nvSpPr>
          <p:cNvPr id="3" name="Rezervirano mjesto sadržaja 2"/>
          <p:cNvSpPr>
            <a:spLocks noGrp="1"/>
          </p:cNvSpPr>
          <p:nvPr>
            <p:ph idx="1"/>
          </p:nvPr>
        </p:nvSpPr>
        <p:spPr/>
        <p:txBody>
          <a:bodyPr>
            <a:normAutofit fontScale="92500" lnSpcReduction="20000"/>
          </a:bodyPr>
          <a:lstStyle/>
          <a:p>
            <a:r>
              <a:rPr lang="hr-HR" dirty="0"/>
              <a:t>Naglasite im da budu pažljivi kome daju broj mobitela.  </a:t>
            </a:r>
          </a:p>
          <a:p>
            <a:r>
              <a:rPr lang="hr-HR" dirty="0"/>
              <a:t>Ako dobiju poruku s nepoznatog broja, neka ne odgovaraju. Ne trebaju odgovarati ni na poznate brojeve ako se zbog sadržaja poruke osjećaju loše ili neugodno. </a:t>
            </a:r>
          </a:p>
          <a:p>
            <a:endParaRPr lang="hr-HR" dirty="0"/>
          </a:p>
          <a:p>
            <a:r>
              <a:rPr lang="hr-HR" dirty="0"/>
              <a:t>Objasnite djeci kako šala može lako od smiješne postati uvredljivom, i to da, ako su ljuti, mogu učiniti nešto zbog čega poslije mogu požaliti. Istaknite im da budu pažljivi kad šalju poruke drugima. </a:t>
            </a:r>
          </a:p>
          <a:p>
            <a:r>
              <a:rPr lang="hr-HR" dirty="0"/>
              <a:t>Potaknite ih da se prije slanja poruke zapitaju može li ona uvrijediti ili na bilo koji način naštetiti primatelju? </a:t>
            </a:r>
          </a:p>
          <a:p>
            <a:endParaRPr lang="hr-HR" dirty="0"/>
          </a:p>
        </p:txBody>
      </p:sp>
    </p:spTree>
    <p:extLst>
      <p:ext uri="{BB962C8B-B14F-4D97-AF65-F5344CB8AC3E}">
        <p14:creationId xmlns:p14="http://schemas.microsoft.com/office/powerpoint/2010/main" val="6492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Savjeti koje roditelji mogu dati svojoj djeci</a:t>
            </a:r>
          </a:p>
        </p:txBody>
      </p:sp>
      <p:sp>
        <p:nvSpPr>
          <p:cNvPr id="3" name="Rezervirano mjesto sadržaja 2"/>
          <p:cNvSpPr>
            <a:spLocks noGrp="1"/>
          </p:cNvSpPr>
          <p:nvPr>
            <p:ph idx="1"/>
          </p:nvPr>
        </p:nvSpPr>
        <p:spPr/>
        <p:txBody>
          <a:bodyPr>
            <a:normAutofit fontScale="85000" lnSpcReduction="20000"/>
          </a:bodyPr>
          <a:lstStyle/>
          <a:p>
            <a:r>
              <a:rPr lang="hr-HR" dirty="0"/>
              <a:t>Postavite pravilo prema kojem nije dopušteno slati fotografije ili videozapise drugih ljudi bez njihova dopuštenja, kao ni slati sadržaje koji mogu uvrijediti druge ljude. </a:t>
            </a:r>
          </a:p>
          <a:p>
            <a:endParaRPr lang="hr-HR" dirty="0"/>
          </a:p>
          <a:p>
            <a:r>
              <a:rPr lang="hr-HR" dirty="0"/>
              <a:t>Ako dijete dobije neprimjerenu poruku, poziv ili je izloženo nasilju, dajte mu podršku i potaknite ga da odmah razgovara s vama ili nekom drugom odraslom osobom u koju ima povjerenja kako se problem ne bi pogoršao. </a:t>
            </a:r>
          </a:p>
          <a:p>
            <a:endParaRPr lang="hr-HR" dirty="0"/>
          </a:p>
          <a:p>
            <a:r>
              <a:rPr lang="hr-HR" dirty="0"/>
              <a:t>Ako je riječ o ozbiljnijim oblicima nasilja, osobito zastrašujućim prijetnjama, razmislite o tome da sve prijavite policiji. U takvim slučajevima dobro je sačuvati poruke u mobitelu, ili negdje drugdje zapisati podatke o datumu, vremenu i sadržaju poruke ili poziva. </a:t>
            </a:r>
          </a:p>
          <a:p>
            <a:endParaRPr lang="hr-HR" dirty="0"/>
          </a:p>
        </p:txBody>
      </p:sp>
    </p:spTree>
    <p:extLst>
      <p:ext uri="{BB962C8B-B14F-4D97-AF65-F5344CB8AC3E}">
        <p14:creationId xmlns:p14="http://schemas.microsoft.com/office/powerpoint/2010/main" val="365516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Nasilje  preko interneta</a:t>
            </a:r>
            <a:endParaRPr lang="hr-HR" dirty="0"/>
          </a:p>
        </p:txBody>
      </p:sp>
      <p:sp>
        <p:nvSpPr>
          <p:cNvPr id="3" name="Rezervirano mjesto sadržaja 2"/>
          <p:cNvSpPr>
            <a:spLocks noGrp="1"/>
          </p:cNvSpPr>
          <p:nvPr>
            <p:ph idx="1"/>
          </p:nvPr>
        </p:nvSpPr>
        <p:spPr/>
        <p:txBody>
          <a:bodyPr>
            <a:normAutofit/>
          </a:bodyPr>
          <a:lstStyle/>
          <a:p>
            <a:r>
              <a:rPr lang="hr-HR" b="1" dirty="0" smtClean="0">
                <a:latin typeface="Candara" panose="020E0502030303020204" pitchFamily="34" charset="0"/>
              </a:rPr>
              <a:t>svaka komunikacijska </a:t>
            </a:r>
            <a:r>
              <a:rPr lang="hr-HR" b="1" dirty="0">
                <a:latin typeface="Candara" panose="020E0502030303020204" pitchFamily="34" charset="0"/>
              </a:rPr>
              <a:t>aktivnost </a:t>
            </a:r>
            <a:r>
              <a:rPr lang="hr-HR" b="1" dirty="0" smtClean="0">
                <a:latin typeface="Candara" panose="020E0502030303020204" pitchFamily="34" charset="0"/>
              </a:rPr>
              <a:t>internetskom tehnologijom </a:t>
            </a:r>
            <a:r>
              <a:rPr lang="hr-HR" b="1" dirty="0">
                <a:latin typeface="Candara" panose="020E0502030303020204" pitchFamily="34" charset="0"/>
              </a:rPr>
              <a:t>koja se može </a:t>
            </a:r>
            <a:r>
              <a:rPr lang="hr-HR" b="1" dirty="0" smtClean="0">
                <a:latin typeface="Candara" panose="020E0502030303020204" pitchFamily="34" charset="0"/>
              </a:rPr>
              <a:t>smatrati </a:t>
            </a:r>
            <a:r>
              <a:rPr lang="pl-PL" b="1" dirty="0" smtClean="0">
                <a:latin typeface="Candara" panose="020E0502030303020204" pitchFamily="34" charset="0"/>
              </a:rPr>
              <a:t>štetnom </a:t>
            </a:r>
            <a:r>
              <a:rPr lang="pl-PL" b="1" dirty="0">
                <a:latin typeface="Candara" panose="020E0502030303020204" pitchFamily="34" charset="0"/>
              </a:rPr>
              <a:t>kako za pojedinca, tako i za </a:t>
            </a:r>
            <a:r>
              <a:rPr lang="pl-PL" b="1" dirty="0" smtClean="0">
                <a:latin typeface="Candara" panose="020E0502030303020204" pitchFamily="34" charset="0"/>
              </a:rPr>
              <a:t>opće </a:t>
            </a:r>
            <a:r>
              <a:rPr lang="hr-HR" b="1" dirty="0" smtClean="0">
                <a:latin typeface="Candara" panose="020E0502030303020204" pitchFamily="34" charset="0"/>
              </a:rPr>
              <a:t>dobro</a:t>
            </a:r>
            <a:r>
              <a:rPr lang="hr-HR" dirty="0">
                <a:latin typeface="Candara" panose="020E0502030303020204" pitchFamily="34" charset="0"/>
              </a:rPr>
              <a:t>. </a:t>
            </a:r>
            <a:endParaRPr lang="hr-HR" dirty="0" smtClean="0">
              <a:latin typeface="Candara" panose="020E0502030303020204" pitchFamily="34" charset="0"/>
            </a:endParaRPr>
          </a:p>
          <a:p>
            <a:r>
              <a:rPr lang="hr-HR" dirty="0" smtClean="0">
                <a:latin typeface="Candara" panose="020E0502030303020204" pitchFamily="34" charset="0"/>
              </a:rPr>
              <a:t>obuhvaća situacije </a:t>
            </a:r>
            <a:r>
              <a:rPr lang="hr-HR" dirty="0">
                <a:latin typeface="Candara" panose="020E0502030303020204" pitchFamily="34" charset="0"/>
              </a:rPr>
              <a:t>kad je </a:t>
            </a:r>
            <a:r>
              <a:rPr lang="hr-HR" b="1" dirty="0">
                <a:latin typeface="Candara" panose="020E0502030303020204" pitchFamily="34" charset="0"/>
              </a:rPr>
              <a:t>dijete </a:t>
            </a:r>
            <a:r>
              <a:rPr lang="hr-HR" b="1" dirty="0" smtClean="0">
                <a:latin typeface="Candara" panose="020E0502030303020204" pitchFamily="34" charset="0"/>
              </a:rPr>
              <a:t>ili tinejdžer </a:t>
            </a:r>
            <a:r>
              <a:rPr lang="hr-HR" b="1" dirty="0">
                <a:latin typeface="Candara" panose="020E0502030303020204" pitchFamily="34" charset="0"/>
              </a:rPr>
              <a:t>izloženo napadu drugog </a:t>
            </a:r>
            <a:r>
              <a:rPr lang="hr-HR" b="1" dirty="0" smtClean="0">
                <a:latin typeface="Candara" panose="020E0502030303020204" pitchFamily="34" charset="0"/>
              </a:rPr>
              <a:t>djeteta, </a:t>
            </a:r>
            <a:r>
              <a:rPr lang="it-IT" b="1" dirty="0" err="1" smtClean="0">
                <a:latin typeface="Candara" panose="020E0502030303020204" pitchFamily="34" charset="0"/>
              </a:rPr>
              <a:t>tinejdžera</a:t>
            </a:r>
            <a:r>
              <a:rPr lang="it-IT" b="1" dirty="0" smtClean="0">
                <a:latin typeface="Candara" panose="020E0502030303020204" pitchFamily="34" charset="0"/>
              </a:rPr>
              <a:t> </a:t>
            </a:r>
            <a:r>
              <a:rPr lang="it-IT" b="1" dirty="0">
                <a:latin typeface="Candara" panose="020E0502030303020204" pitchFamily="34" charset="0"/>
              </a:rPr>
              <a:t>ili </a:t>
            </a:r>
            <a:r>
              <a:rPr lang="it-IT" b="1" dirty="0" err="1">
                <a:latin typeface="Candara" panose="020E0502030303020204" pitchFamily="34" charset="0"/>
              </a:rPr>
              <a:t>grupe</a:t>
            </a:r>
            <a:r>
              <a:rPr lang="it-IT" b="1" dirty="0">
                <a:latin typeface="Candara" panose="020E0502030303020204" pitchFamily="34" charset="0"/>
              </a:rPr>
              <a:t> </a:t>
            </a:r>
            <a:r>
              <a:rPr lang="it-IT" b="1" dirty="0" err="1">
                <a:latin typeface="Candara" panose="020E0502030303020204" pitchFamily="34" charset="0"/>
              </a:rPr>
              <a:t>djece</a:t>
            </a:r>
            <a:r>
              <a:rPr lang="it-IT" b="1" dirty="0">
                <a:latin typeface="Candara" panose="020E0502030303020204" pitchFamily="34" charset="0"/>
              </a:rPr>
              <a:t>, </a:t>
            </a:r>
            <a:r>
              <a:rPr lang="it-IT" b="1" dirty="0" err="1">
                <a:latin typeface="Candara" panose="020E0502030303020204" pitchFamily="34" charset="0"/>
              </a:rPr>
              <a:t>preko</a:t>
            </a:r>
            <a:r>
              <a:rPr lang="it-IT" b="1" dirty="0">
                <a:latin typeface="Candara" panose="020E0502030303020204" pitchFamily="34" charset="0"/>
              </a:rPr>
              <a:t> </a:t>
            </a:r>
            <a:r>
              <a:rPr lang="it-IT" b="1" dirty="0" err="1">
                <a:latin typeface="Candara" panose="020E0502030303020204" pitchFamily="34" charset="0"/>
              </a:rPr>
              <a:t>interneta</a:t>
            </a:r>
            <a:r>
              <a:rPr lang="it-IT" b="1" dirty="0">
                <a:latin typeface="Candara" panose="020E0502030303020204" pitchFamily="34" charset="0"/>
              </a:rPr>
              <a:t> ili</a:t>
            </a:r>
            <a:r>
              <a:rPr lang="hr-HR" b="1" dirty="0">
                <a:latin typeface="Candara" panose="020E0502030303020204" pitchFamily="34" charset="0"/>
              </a:rPr>
              <a:t> mobilnog telefona</a:t>
            </a:r>
            <a:r>
              <a:rPr lang="hr-HR" dirty="0">
                <a:latin typeface="Candara" panose="020E0502030303020204" pitchFamily="34" charset="0"/>
              </a:rPr>
              <a:t>.</a:t>
            </a:r>
          </a:p>
        </p:txBody>
      </p:sp>
    </p:spTree>
    <p:extLst>
      <p:ext uri="{BB962C8B-B14F-4D97-AF65-F5344CB8AC3E}">
        <p14:creationId xmlns:p14="http://schemas.microsoft.com/office/powerpoint/2010/main" val="233084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roditelji mogu preventivno djelovati</a:t>
            </a:r>
          </a:p>
        </p:txBody>
      </p:sp>
      <p:sp>
        <p:nvSpPr>
          <p:cNvPr id="3" name="Rezervirano mjesto sadržaja 2"/>
          <p:cNvSpPr>
            <a:spLocks noGrp="1"/>
          </p:cNvSpPr>
          <p:nvPr>
            <p:ph idx="1"/>
          </p:nvPr>
        </p:nvSpPr>
        <p:spPr/>
        <p:txBody>
          <a:bodyPr>
            <a:normAutofit fontScale="92500"/>
          </a:bodyPr>
          <a:lstStyle/>
          <a:p>
            <a:r>
              <a:rPr lang="hr-HR" dirty="0"/>
              <a:t>Pronađite vremena za djecu. </a:t>
            </a:r>
          </a:p>
          <a:p>
            <a:r>
              <a:rPr lang="hr-HR" dirty="0"/>
              <a:t>Naučite više o računalima tako da možete razgovarati s djecom o njima zanimljivim temama. </a:t>
            </a:r>
          </a:p>
          <a:p>
            <a:r>
              <a:rPr lang="hr-HR" dirty="0"/>
              <a:t>Ograničite korištenje računala na jedan ili dva sata dnevno (dobro je uvesti jasna pravila, primjerice nema računala prije škole, prije spavanja, za vrijeme obroka ili prije nego što je napravljena zadaća). </a:t>
            </a:r>
          </a:p>
          <a:p>
            <a:r>
              <a:rPr lang="hr-HR" dirty="0"/>
              <a:t>Razgovarajte s djetetom o opasnostima interneta i poučite ga da ne daje osobne podatke ni fotografije na internetu te da ne dogovara susrete s nepoznatim ljudima. </a:t>
            </a:r>
          </a:p>
          <a:p>
            <a:endParaRPr lang="hr-HR" dirty="0"/>
          </a:p>
        </p:txBody>
      </p:sp>
    </p:spTree>
    <p:extLst>
      <p:ext uri="{BB962C8B-B14F-4D97-AF65-F5344CB8AC3E}">
        <p14:creationId xmlns:p14="http://schemas.microsoft.com/office/powerpoint/2010/main" val="261996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roditelji mogu preventivno djelovati</a:t>
            </a:r>
          </a:p>
        </p:txBody>
      </p:sp>
      <p:sp>
        <p:nvSpPr>
          <p:cNvPr id="3" name="Rezervirano mjesto sadržaja 2"/>
          <p:cNvSpPr>
            <a:spLocks noGrp="1"/>
          </p:cNvSpPr>
          <p:nvPr>
            <p:ph idx="1"/>
          </p:nvPr>
        </p:nvSpPr>
        <p:spPr/>
        <p:txBody>
          <a:bodyPr>
            <a:normAutofit/>
          </a:bodyPr>
          <a:lstStyle/>
          <a:p>
            <a:r>
              <a:rPr lang="hr-HR" dirty="0"/>
              <a:t>Stavite računalo u dnevni boravak, ne u dječju sobu. </a:t>
            </a:r>
          </a:p>
          <a:p>
            <a:r>
              <a:rPr lang="hr-HR" dirty="0"/>
              <a:t>Potičite korištenje računala kao oruđa za učenje, a ne isključivo za zabavu (npr. igrice). </a:t>
            </a:r>
          </a:p>
          <a:p>
            <a:r>
              <a:rPr lang="hr-HR" dirty="0"/>
              <a:t>Naglasite svojoj djeci kako oni nisu krivi ako su žrtve virtualnog nasilja. Recite da im nećete zbog toga oduzeti pravo na korištenje računala – to je glavni razlog što djeca ne govore odraslima kad su žrtve nasilja na internetu. </a:t>
            </a:r>
          </a:p>
          <a:p>
            <a:endParaRPr lang="hr-HR" dirty="0"/>
          </a:p>
        </p:txBody>
      </p:sp>
    </p:spTree>
    <p:extLst>
      <p:ext uri="{BB962C8B-B14F-4D97-AF65-F5344CB8AC3E}">
        <p14:creationId xmlns:p14="http://schemas.microsoft.com/office/powerpoint/2010/main" val="62053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Za kraj.....</a:t>
            </a:r>
          </a:p>
        </p:txBody>
      </p:sp>
      <p:sp>
        <p:nvSpPr>
          <p:cNvPr id="3" name="Rezervirano mjesto sadržaja 2"/>
          <p:cNvSpPr>
            <a:spLocks noGrp="1"/>
          </p:cNvSpPr>
          <p:nvPr>
            <p:ph idx="1"/>
          </p:nvPr>
        </p:nvSpPr>
        <p:spPr/>
        <p:txBody>
          <a:bodyPr>
            <a:normAutofit/>
          </a:bodyPr>
          <a:lstStyle/>
          <a:p>
            <a:r>
              <a:rPr lang="hr-HR" dirty="0"/>
              <a:t>Vaša djeca mogu znati više od vas o tehnologiji, ali vi znate više o životu. </a:t>
            </a:r>
            <a:endParaRPr lang="hr-HR" dirty="0" smtClean="0"/>
          </a:p>
          <a:p>
            <a:r>
              <a:rPr lang="hr-HR" dirty="0" smtClean="0"/>
              <a:t>Dopušteno </a:t>
            </a:r>
            <a:r>
              <a:rPr lang="hr-HR" dirty="0"/>
              <a:t>vam je postaviti pravila i tražiti njihovo poštivanje. </a:t>
            </a:r>
            <a:endParaRPr lang="hr-HR" dirty="0" smtClean="0"/>
          </a:p>
          <a:p>
            <a:r>
              <a:rPr lang="hr-HR" dirty="0" smtClean="0"/>
              <a:t>Vi </a:t>
            </a:r>
            <a:r>
              <a:rPr lang="hr-HR" dirty="0"/>
              <a:t>ste još uvijek roditelj!</a:t>
            </a:r>
          </a:p>
        </p:txBody>
      </p:sp>
    </p:spTree>
    <p:extLst>
      <p:ext uri="{BB962C8B-B14F-4D97-AF65-F5344CB8AC3E}">
        <p14:creationId xmlns:p14="http://schemas.microsoft.com/office/powerpoint/2010/main" val="153019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Osnovne vrste nasilja:</a:t>
            </a:r>
            <a:br>
              <a:rPr lang="hr-HR" dirty="0" smtClean="0"/>
            </a:br>
            <a:r>
              <a:rPr lang="hr-HR" dirty="0" smtClean="0"/>
              <a:t>a) Izravan napad  b) Nasilje preko posrednika</a:t>
            </a:r>
            <a:endParaRPr lang="hr-HR" dirty="0"/>
          </a:p>
        </p:txBody>
      </p:sp>
      <p:sp>
        <p:nvSpPr>
          <p:cNvPr id="3" name="Rezervirano mjesto sadržaja 2"/>
          <p:cNvSpPr>
            <a:spLocks noGrp="1"/>
          </p:cNvSpPr>
          <p:nvPr>
            <p:ph sz="half" idx="1"/>
          </p:nvPr>
        </p:nvSpPr>
        <p:spPr/>
        <p:txBody>
          <a:bodyPr>
            <a:normAutofit lnSpcReduction="10000"/>
          </a:bodyPr>
          <a:lstStyle/>
          <a:p>
            <a:pPr marL="0" indent="0">
              <a:buNone/>
            </a:pPr>
            <a:r>
              <a:rPr lang="hr-HR" b="1" dirty="0" smtClean="0">
                <a:latin typeface="Candara,Bold"/>
              </a:rPr>
              <a:t>A) Izravan napad:</a:t>
            </a:r>
            <a:endParaRPr lang="hr-HR" dirty="0">
              <a:latin typeface="Candara" panose="020E0502030303020204" pitchFamily="34" charset="0"/>
            </a:endParaRPr>
          </a:p>
          <a:p>
            <a:r>
              <a:rPr lang="hr-HR" dirty="0" smtClean="0">
                <a:latin typeface="Candara" panose="020E0502030303020204" pitchFamily="34" charset="0"/>
              </a:rPr>
              <a:t>slanje uznemirujuće </a:t>
            </a:r>
            <a:r>
              <a:rPr lang="hr-HR" dirty="0">
                <a:latin typeface="Candara" panose="020E0502030303020204" pitchFamily="34" charset="0"/>
              </a:rPr>
              <a:t>poruke mobitelom, </a:t>
            </a:r>
            <a:r>
              <a:rPr lang="hr-HR" dirty="0" smtClean="0">
                <a:latin typeface="Candara" panose="020E0502030303020204" pitchFamily="34" charset="0"/>
              </a:rPr>
              <a:t>e-mailom ili </a:t>
            </a:r>
            <a:r>
              <a:rPr lang="hr-HR" dirty="0">
                <a:latin typeface="Candara" panose="020E0502030303020204" pitchFamily="34" charset="0"/>
              </a:rPr>
              <a:t>na chatu</a:t>
            </a:r>
          </a:p>
          <a:p>
            <a:r>
              <a:rPr lang="pl-PL" dirty="0" smtClean="0">
                <a:latin typeface="Candara" panose="020E0502030303020204" pitchFamily="34" charset="0"/>
              </a:rPr>
              <a:t>krađa </a:t>
            </a:r>
            <a:r>
              <a:rPr lang="pl-PL" dirty="0">
                <a:latin typeface="Candara" panose="020E0502030303020204" pitchFamily="34" charset="0"/>
              </a:rPr>
              <a:t>ili </a:t>
            </a:r>
            <a:r>
              <a:rPr lang="pl-PL" dirty="0" smtClean="0">
                <a:latin typeface="Candara" panose="020E0502030303020204" pitchFamily="34" charset="0"/>
              </a:rPr>
              <a:t>promjena lozinke </a:t>
            </a:r>
            <a:r>
              <a:rPr lang="pl-PL" dirty="0">
                <a:latin typeface="Candara" panose="020E0502030303020204" pitchFamily="34" charset="0"/>
              </a:rPr>
              <a:t>za e-mail ili </a:t>
            </a:r>
            <a:r>
              <a:rPr lang="pl-PL" dirty="0" smtClean="0">
                <a:latin typeface="Candara" panose="020E0502030303020204" pitchFamily="34" charset="0"/>
              </a:rPr>
              <a:t>nadimak </a:t>
            </a:r>
            <a:r>
              <a:rPr lang="hr-HR" dirty="0" smtClean="0">
                <a:latin typeface="Candara" panose="020E0502030303020204" pitchFamily="34" charset="0"/>
              </a:rPr>
              <a:t>na </a:t>
            </a:r>
            <a:r>
              <a:rPr lang="hr-HR" dirty="0">
                <a:latin typeface="Candara" panose="020E0502030303020204" pitchFamily="34" charset="0"/>
              </a:rPr>
              <a:t>chatu</a:t>
            </a:r>
          </a:p>
          <a:p>
            <a:r>
              <a:rPr lang="pl-PL" dirty="0" smtClean="0">
                <a:latin typeface="Candara" panose="020E0502030303020204" pitchFamily="34" charset="0"/>
              </a:rPr>
              <a:t>objava privatnih podataka </a:t>
            </a:r>
            <a:r>
              <a:rPr lang="pl-PL" dirty="0">
                <a:latin typeface="Candara" panose="020E0502030303020204" pitchFamily="34" charset="0"/>
              </a:rPr>
              <a:t>ili </a:t>
            </a:r>
            <a:r>
              <a:rPr lang="pl-PL" dirty="0" smtClean="0">
                <a:latin typeface="Candara" panose="020E0502030303020204" pitchFamily="34" charset="0"/>
              </a:rPr>
              <a:t>neistina </a:t>
            </a:r>
            <a:r>
              <a:rPr lang="pl-PL" dirty="0">
                <a:latin typeface="Candara" panose="020E0502030303020204" pitchFamily="34" charset="0"/>
              </a:rPr>
              <a:t>na chatu</a:t>
            </a:r>
            <a:r>
              <a:rPr lang="pl-PL" dirty="0" smtClean="0">
                <a:latin typeface="Candara" panose="020E0502030303020204" pitchFamily="34" charset="0"/>
              </a:rPr>
              <a:t>,</a:t>
            </a:r>
            <a:r>
              <a:rPr lang="hr-HR" dirty="0"/>
              <a:t> </a:t>
            </a:r>
            <a:r>
              <a:rPr lang="hr-HR" dirty="0">
                <a:latin typeface="Candara" panose="020E0502030303020204" pitchFamily="34" charset="0"/>
              </a:rPr>
              <a:t>blogu ili internetskoj stranici</a:t>
            </a:r>
          </a:p>
          <a:p>
            <a:endParaRPr lang="pl-PL" dirty="0">
              <a:latin typeface="Candara" panose="020E0502030303020204" pitchFamily="34" charset="0"/>
            </a:endParaRPr>
          </a:p>
        </p:txBody>
      </p:sp>
      <p:sp>
        <p:nvSpPr>
          <p:cNvPr id="6" name="Rezervirano mjesto sadržaja 5"/>
          <p:cNvSpPr>
            <a:spLocks noGrp="1"/>
          </p:cNvSpPr>
          <p:nvPr>
            <p:ph sz="half" idx="2"/>
          </p:nvPr>
        </p:nvSpPr>
        <p:spPr/>
        <p:txBody>
          <a:bodyPr>
            <a:noAutofit/>
          </a:bodyPr>
          <a:lstStyle/>
          <a:p>
            <a:r>
              <a:rPr lang="hr-HR" sz="2200" dirty="0" smtClean="0">
                <a:latin typeface="Candara" panose="020E0502030303020204" pitchFamily="34" charset="0"/>
              </a:rPr>
              <a:t>slanje uznemirujućih slika </a:t>
            </a:r>
            <a:r>
              <a:rPr lang="hr-HR" sz="2200" dirty="0">
                <a:latin typeface="Candara" panose="020E0502030303020204" pitchFamily="34" charset="0"/>
              </a:rPr>
              <a:t>putem e-maila ili MMS poruka na mobitelu</a:t>
            </a:r>
          </a:p>
          <a:p>
            <a:r>
              <a:rPr lang="hr-HR" sz="2200" dirty="0">
                <a:latin typeface="Candara" panose="020E0502030303020204" pitchFamily="34" charset="0"/>
              </a:rPr>
              <a:t>postavlja internetske ankete o žrtvi</a:t>
            </a:r>
          </a:p>
          <a:p>
            <a:r>
              <a:rPr lang="hr-HR" sz="2200" dirty="0" smtClean="0">
                <a:latin typeface="Candara" panose="020E0502030303020204" pitchFamily="34" charset="0"/>
              </a:rPr>
              <a:t>slanje virusa </a:t>
            </a:r>
            <a:r>
              <a:rPr lang="hr-HR" sz="2200" dirty="0">
                <a:latin typeface="Candara" panose="020E0502030303020204" pitchFamily="34" charset="0"/>
              </a:rPr>
              <a:t>na e-mail ili mobitel</a:t>
            </a:r>
          </a:p>
          <a:p>
            <a:r>
              <a:rPr lang="hr-HR" sz="2200" dirty="0" smtClean="0">
                <a:latin typeface="Candara" panose="020E0502030303020204" pitchFamily="34" charset="0"/>
              </a:rPr>
              <a:t>slanje pornografije </a:t>
            </a:r>
            <a:r>
              <a:rPr lang="hr-HR" sz="2200" dirty="0">
                <a:latin typeface="Candara" panose="020E0502030303020204" pitchFamily="34" charset="0"/>
              </a:rPr>
              <a:t>i </a:t>
            </a:r>
            <a:r>
              <a:rPr lang="hr-HR" sz="2200" dirty="0" smtClean="0">
                <a:latin typeface="Candara" panose="020E0502030303020204" pitchFamily="34" charset="0"/>
              </a:rPr>
              <a:t>neželjene pošte </a:t>
            </a:r>
            <a:r>
              <a:rPr lang="hr-HR" sz="2200" dirty="0">
                <a:latin typeface="Candara" panose="020E0502030303020204" pitchFamily="34" charset="0"/>
              </a:rPr>
              <a:t>na e-mail ili mobitel</a:t>
            </a:r>
          </a:p>
          <a:p>
            <a:r>
              <a:rPr lang="hr-HR" sz="2200" dirty="0">
                <a:latin typeface="Candara" panose="020E0502030303020204" pitchFamily="34" charset="0"/>
              </a:rPr>
              <a:t>lažno </a:t>
            </a:r>
            <a:r>
              <a:rPr lang="hr-HR" sz="2200" dirty="0" smtClean="0">
                <a:latin typeface="Candara" panose="020E0502030303020204" pitchFamily="34" charset="0"/>
              </a:rPr>
              <a:t>predstavljanje </a:t>
            </a:r>
            <a:r>
              <a:rPr lang="hr-HR" sz="2200" dirty="0">
                <a:latin typeface="Candara" panose="020E0502030303020204" pitchFamily="34" charset="0"/>
              </a:rPr>
              <a:t>kao drugo dijete.</a:t>
            </a:r>
          </a:p>
          <a:p>
            <a:endParaRPr lang="hr-HR" sz="2200" dirty="0">
              <a:latin typeface="Candara" panose="020E0502030303020204" pitchFamily="34" charset="0"/>
            </a:endParaRPr>
          </a:p>
        </p:txBody>
      </p:sp>
    </p:spTree>
    <p:extLst>
      <p:ext uri="{BB962C8B-B14F-4D97-AF65-F5344CB8AC3E}">
        <p14:creationId xmlns:p14="http://schemas.microsoft.com/office/powerpoint/2010/main" val="3073896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Osnovne vrste nasilja: </a:t>
            </a:r>
            <a:r>
              <a:rPr lang="hr-HR" dirty="0" smtClean="0"/>
              <a:t/>
            </a:r>
            <a:br>
              <a:rPr lang="hr-HR" dirty="0" smtClean="0"/>
            </a:br>
            <a:r>
              <a:rPr lang="hr-HR" dirty="0" smtClean="0"/>
              <a:t>a</a:t>
            </a:r>
            <a:r>
              <a:rPr lang="hr-HR" dirty="0"/>
              <a:t>) Izravan napad  b) Nasilje preko posrednika</a:t>
            </a:r>
          </a:p>
        </p:txBody>
      </p:sp>
      <p:sp>
        <p:nvSpPr>
          <p:cNvPr id="3" name="Rezervirano mjesto sadržaja 2"/>
          <p:cNvSpPr>
            <a:spLocks noGrp="1"/>
          </p:cNvSpPr>
          <p:nvPr>
            <p:ph sz="half" idx="1"/>
          </p:nvPr>
        </p:nvSpPr>
        <p:spPr>
          <a:xfrm>
            <a:off x="1298448" y="2560320"/>
            <a:ext cx="9598150" cy="3310128"/>
          </a:xfrm>
        </p:spPr>
        <p:txBody>
          <a:bodyPr>
            <a:normAutofit fontScale="70000" lnSpcReduction="20000"/>
          </a:bodyPr>
          <a:lstStyle/>
          <a:p>
            <a:pPr marL="0" indent="0">
              <a:buNone/>
            </a:pPr>
            <a:r>
              <a:rPr lang="hr-HR" sz="3400" b="1" dirty="0" smtClean="0">
                <a:latin typeface="Candara" panose="020E0502030303020204" pitchFamily="34" charset="0"/>
              </a:rPr>
              <a:t>B) – Nasilje preko posrednika  - </a:t>
            </a:r>
            <a:r>
              <a:rPr lang="hr-HR" dirty="0" smtClean="0">
                <a:latin typeface="Candara" panose="020E0502030303020204" pitchFamily="34" charset="0"/>
              </a:rPr>
              <a:t>počinitelj napada </a:t>
            </a:r>
            <a:r>
              <a:rPr lang="hr-HR" dirty="0">
                <a:latin typeface="Candara" panose="020E0502030303020204" pitchFamily="34" charset="0"/>
              </a:rPr>
              <a:t>žrtvu preko </a:t>
            </a:r>
            <a:r>
              <a:rPr lang="hr-HR" dirty="0" smtClean="0">
                <a:latin typeface="Candara" panose="020E0502030303020204" pitchFamily="34" charset="0"/>
              </a:rPr>
              <a:t>treće </a:t>
            </a:r>
            <a:r>
              <a:rPr lang="hr-HR" dirty="0">
                <a:latin typeface="Candara" panose="020E0502030303020204" pitchFamily="34" charset="0"/>
              </a:rPr>
              <a:t>osobe, koja toga </a:t>
            </a:r>
            <a:r>
              <a:rPr lang="hr-HR" dirty="0" smtClean="0">
                <a:latin typeface="Candara" panose="020E0502030303020204" pitchFamily="34" charset="0"/>
              </a:rPr>
              <a:t>najčešće nije </a:t>
            </a:r>
            <a:r>
              <a:rPr lang="hr-HR" dirty="0">
                <a:latin typeface="Candara" panose="020E0502030303020204" pitchFamily="34" charset="0"/>
              </a:rPr>
              <a:t>svjesna</a:t>
            </a:r>
            <a:r>
              <a:rPr lang="hr-HR" dirty="0" smtClean="0">
                <a:latin typeface="Candara" panose="020E0502030303020204" pitchFamily="34" charset="0"/>
              </a:rPr>
              <a:t>.</a:t>
            </a:r>
          </a:p>
          <a:p>
            <a:pPr marL="0" indent="0">
              <a:buNone/>
            </a:pPr>
            <a:r>
              <a:rPr lang="hr-HR" dirty="0" smtClean="0">
                <a:latin typeface="Candara" panose="020E0502030303020204" pitchFamily="34" charset="0"/>
              </a:rPr>
              <a:t> Primjer:  </a:t>
            </a:r>
            <a:r>
              <a:rPr lang="hr-HR" dirty="0">
                <a:latin typeface="Candara" panose="020E0502030303020204" pitchFamily="34" charset="0"/>
              </a:rPr>
              <a:t>neko dijete dozna </a:t>
            </a:r>
            <a:r>
              <a:rPr lang="hr-HR" dirty="0" smtClean="0">
                <a:latin typeface="Candara" panose="020E0502030303020204" pitchFamily="34" charset="0"/>
              </a:rPr>
              <a:t>lozinku drugog </a:t>
            </a:r>
            <a:r>
              <a:rPr lang="hr-HR" dirty="0">
                <a:latin typeface="Candara" panose="020E0502030303020204" pitchFamily="34" charset="0"/>
              </a:rPr>
              <a:t>djeteta za njegovu e-mail adresu </a:t>
            </a:r>
            <a:r>
              <a:rPr lang="hr-HR" dirty="0" smtClean="0">
                <a:latin typeface="Candara" panose="020E0502030303020204" pitchFamily="34" charset="0"/>
              </a:rPr>
              <a:t>ili nadimak </a:t>
            </a:r>
            <a:r>
              <a:rPr lang="hr-HR" dirty="0">
                <a:latin typeface="Candara" panose="020E0502030303020204" pitchFamily="34" charset="0"/>
              </a:rPr>
              <a:t>na chatu. Tako s njegove e-mail </a:t>
            </a:r>
            <a:r>
              <a:rPr lang="hr-HR" dirty="0" smtClean="0">
                <a:latin typeface="Candara" panose="020E0502030303020204" pitchFamily="34" charset="0"/>
              </a:rPr>
              <a:t>adrese pošalje ti uznemirujuće </a:t>
            </a:r>
            <a:r>
              <a:rPr lang="hr-HR" dirty="0">
                <a:latin typeface="Candara" panose="020E0502030303020204" pitchFamily="34" charset="0"/>
              </a:rPr>
              <a:t>poruke </a:t>
            </a:r>
            <a:r>
              <a:rPr lang="hr-HR" dirty="0" smtClean="0">
                <a:latin typeface="Candara" panose="020E0502030303020204" pitchFamily="34" charset="0"/>
              </a:rPr>
              <a:t>njegovim prijateljima</a:t>
            </a:r>
            <a:r>
              <a:rPr lang="hr-HR" dirty="0">
                <a:latin typeface="Candara" panose="020E0502030303020204" pitchFamily="34" charset="0"/>
              </a:rPr>
              <a:t>, </a:t>
            </a:r>
            <a:r>
              <a:rPr lang="hr-HR" dirty="0" smtClean="0">
                <a:latin typeface="Candara" panose="020E0502030303020204" pitchFamily="34" charset="0"/>
              </a:rPr>
              <a:t>ostavlja neprimjerene </a:t>
            </a:r>
            <a:r>
              <a:rPr lang="hr-HR" dirty="0">
                <a:latin typeface="Candara" panose="020E0502030303020204" pitchFamily="34" charset="0"/>
              </a:rPr>
              <a:t>poruke </a:t>
            </a:r>
            <a:r>
              <a:rPr lang="hr-HR" dirty="0" smtClean="0">
                <a:latin typeface="Candara" panose="020E0502030303020204" pitchFamily="34" charset="0"/>
              </a:rPr>
              <a:t>na blogu</a:t>
            </a:r>
            <a:r>
              <a:rPr lang="hr-HR" dirty="0">
                <a:latin typeface="Candara" panose="020E0502030303020204" pitchFamily="34" charset="0"/>
              </a:rPr>
              <a:t>, chatu ili forumu. Svima se tako č</a:t>
            </a:r>
            <a:r>
              <a:rPr lang="hr-HR" dirty="0" smtClean="0">
                <a:latin typeface="Candara" panose="020E0502030303020204" pitchFamily="34" charset="0"/>
              </a:rPr>
              <a:t>ini </a:t>
            </a:r>
            <a:r>
              <a:rPr lang="hr-HR" dirty="0">
                <a:latin typeface="Candara" panose="020E0502030303020204" pitchFamily="34" charset="0"/>
              </a:rPr>
              <a:t>da </a:t>
            </a:r>
            <a:r>
              <a:rPr lang="hr-HR" dirty="0" smtClean="0">
                <a:latin typeface="Candara" panose="020E0502030303020204" pitchFamily="34" charset="0"/>
              </a:rPr>
              <a:t>je žrtva </a:t>
            </a:r>
            <a:r>
              <a:rPr lang="hr-HR" dirty="0">
                <a:latin typeface="Candara" panose="020E0502030303020204" pitchFamily="34" charset="0"/>
              </a:rPr>
              <a:t>zapravo osoba koja č</a:t>
            </a:r>
            <a:r>
              <a:rPr lang="hr-HR" dirty="0" smtClean="0">
                <a:latin typeface="Candara" panose="020E0502030303020204" pitchFamily="34" charset="0"/>
              </a:rPr>
              <a:t>ini </a:t>
            </a:r>
            <a:r>
              <a:rPr lang="hr-HR" dirty="0">
                <a:latin typeface="Candara" panose="020E0502030303020204" pitchFamily="34" charset="0"/>
              </a:rPr>
              <a:t>loše stvari. </a:t>
            </a:r>
            <a:r>
              <a:rPr lang="hr-HR" dirty="0" smtClean="0">
                <a:latin typeface="Candara" panose="020E0502030303020204" pitchFamily="34" charset="0"/>
              </a:rPr>
              <a:t>Prijatelji </a:t>
            </a:r>
            <a:r>
              <a:rPr lang="hr-HR" dirty="0">
                <a:latin typeface="Candara" panose="020E0502030303020204" pitchFamily="34" charset="0"/>
              </a:rPr>
              <a:t>ć</a:t>
            </a:r>
            <a:r>
              <a:rPr lang="hr-HR" dirty="0" smtClean="0">
                <a:latin typeface="Candara" panose="020E0502030303020204" pitchFamily="34" charset="0"/>
              </a:rPr>
              <a:t>e </a:t>
            </a:r>
            <a:r>
              <a:rPr lang="hr-HR" dirty="0">
                <a:latin typeface="Candara" panose="020E0502030303020204" pitchFamily="34" charset="0"/>
              </a:rPr>
              <a:t>se </a:t>
            </a:r>
            <a:r>
              <a:rPr lang="hr-HR" dirty="0" smtClean="0">
                <a:latin typeface="Candara" panose="020E0502030303020204" pitchFamily="34" charset="0"/>
              </a:rPr>
              <a:t>posvađati </a:t>
            </a:r>
            <a:r>
              <a:rPr lang="hr-HR" dirty="0">
                <a:latin typeface="Candara" panose="020E0502030303020204" pitchFamily="34" charset="0"/>
              </a:rPr>
              <a:t>s njime, administrator ć</a:t>
            </a:r>
            <a:r>
              <a:rPr lang="hr-HR" dirty="0" smtClean="0">
                <a:latin typeface="Candara" panose="020E0502030303020204" pitchFamily="34" charset="0"/>
              </a:rPr>
              <a:t>e isključiti njegov </a:t>
            </a:r>
            <a:r>
              <a:rPr lang="hr-HR" dirty="0">
                <a:latin typeface="Candara" panose="020E0502030303020204" pitchFamily="34" charset="0"/>
              </a:rPr>
              <a:t>nadimak ili e-mail adresu, roditelji ć</a:t>
            </a:r>
            <a:r>
              <a:rPr lang="hr-HR" dirty="0" smtClean="0">
                <a:latin typeface="Candara" panose="020E0502030303020204" pitchFamily="34" charset="0"/>
              </a:rPr>
              <a:t>e se naljutiti </a:t>
            </a:r>
            <a:r>
              <a:rPr lang="hr-HR" dirty="0">
                <a:latin typeface="Candara" panose="020E0502030303020204" pitchFamily="34" charset="0"/>
              </a:rPr>
              <a:t>na njega i bit ć</a:t>
            </a:r>
            <a:r>
              <a:rPr lang="hr-HR" dirty="0" smtClean="0">
                <a:latin typeface="Candara" panose="020E0502030303020204" pitchFamily="34" charset="0"/>
              </a:rPr>
              <a:t>e </a:t>
            </a:r>
            <a:r>
              <a:rPr lang="hr-HR" dirty="0">
                <a:latin typeface="Candara" panose="020E0502030303020204" pitchFamily="34" charset="0"/>
              </a:rPr>
              <a:t>kažnjen. Oni su </a:t>
            </a:r>
            <a:r>
              <a:rPr lang="hr-HR" dirty="0" smtClean="0">
                <a:latin typeface="Candara" panose="020E0502030303020204" pitchFamily="34" charset="0"/>
              </a:rPr>
              <a:t>posrednici u </a:t>
            </a:r>
            <a:r>
              <a:rPr lang="hr-HR" dirty="0">
                <a:latin typeface="Candara" panose="020E0502030303020204" pitchFamily="34" charset="0"/>
              </a:rPr>
              <a:t>zlostavljanju, a toga nisu ni svjesni. </a:t>
            </a:r>
            <a:endParaRPr lang="hr-HR" dirty="0" smtClean="0">
              <a:latin typeface="Candara" panose="020E0502030303020204" pitchFamily="34" charset="0"/>
            </a:endParaRPr>
          </a:p>
          <a:p>
            <a:pPr marL="0" indent="0">
              <a:buNone/>
            </a:pPr>
            <a:r>
              <a:rPr lang="hr-HR" dirty="0" smtClean="0">
                <a:latin typeface="Candara" panose="020E0502030303020204" pitchFamily="34" charset="0"/>
              </a:rPr>
              <a:t>Počinitelj može </a:t>
            </a:r>
            <a:r>
              <a:rPr lang="hr-HR" dirty="0">
                <a:latin typeface="Candara" panose="020E0502030303020204" pitchFamily="34" charset="0"/>
              </a:rPr>
              <a:t>staviti oglas seksualnog ili </a:t>
            </a:r>
            <a:r>
              <a:rPr lang="hr-HR" dirty="0" smtClean="0">
                <a:latin typeface="Candara" panose="020E0502030303020204" pitchFamily="34" charset="0"/>
              </a:rPr>
              <a:t>provokativnog sadržaja </a:t>
            </a:r>
            <a:r>
              <a:rPr lang="hr-HR" dirty="0">
                <a:latin typeface="Candara" panose="020E0502030303020204" pitchFamily="34" charset="0"/>
              </a:rPr>
              <a:t>u ime žrtve s njezinim brojem mobitela </a:t>
            </a:r>
            <a:r>
              <a:rPr lang="hr-HR" dirty="0" smtClean="0">
                <a:latin typeface="Candara" panose="020E0502030303020204" pitchFamily="34" charset="0"/>
              </a:rPr>
              <a:t>ili adresom</a:t>
            </a:r>
            <a:r>
              <a:rPr lang="hr-HR" dirty="0">
                <a:latin typeface="Candara" panose="020E0502030303020204" pitchFamily="34" charset="0"/>
              </a:rPr>
              <a:t>. Na taj </a:t>
            </a:r>
            <a:r>
              <a:rPr lang="hr-HR" dirty="0" smtClean="0">
                <a:latin typeface="Candara" panose="020E0502030303020204" pitchFamily="34" charset="0"/>
              </a:rPr>
              <a:t>način </a:t>
            </a:r>
            <a:r>
              <a:rPr lang="hr-HR" dirty="0">
                <a:latin typeface="Candara" panose="020E0502030303020204" pitchFamily="34" charset="0"/>
              </a:rPr>
              <a:t>dijete može doživjeti </a:t>
            </a:r>
            <a:r>
              <a:rPr lang="hr-HR" dirty="0" smtClean="0">
                <a:latin typeface="Candara" panose="020E0502030303020204" pitchFamily="34" charset="0"/>
              </a:rPr>
              <a:t>mnoge </a:t>
            </a:r>
            <a:r>
              <a:rPr lang="pl-PL" dirty="0" smtClean="0">
                <a:latin typeface="Candara" panose="020E0502030303020204" pitchFamily="34" charset="0"/>
              </a:rPr>
              <a:t>neugodnosti </a:t>
            </a:r>
            <a:r>
              <a:rPr lang="pl-PL" dirty="0">
                <a:latin typeface="Candara" panose="020E0502030303020204" pitchFamily="34" charset="0"/>
              </a:rPr>
              <a:t>i </a:t>
            </a:r>
            <a:r>
              <a:rPr lang="pl-PL" dirty="0" smtClean="0">
                <a:latin typeface="Candara" panose="020E0502030303020204" pitchFamily="34" charset="0"/>
              </a:rPr>
              <a:t>naći </a:t>
            </a:r>
            <a:r>
              <a:rPr lang="pl-PL" dirty="0">
                <a:latin typeface="Candara" panose="020E0502030303020204" pitchFamily="34" charset="0"/>
              </a:rPr>
              <a:t>se u opasnosti. </a:t>
            </a:r>
            <a:endParaRPr lang="pl-PL" dirty="0" smtClean="0">
              <a:latin typeface="Candara" panose="020E0502030303020204" pitchFamily="34" charset="0"/>
            </a:endParaRPr>
          </a:p>
          <a:p>
            <a:pPr marL="0" indent="0">
              <a:buNone/>
            </a:pPr>
            <a:r>
              <a:rPr lang="pl-PL" dirty="0" smtClean="0">
                <a:latin typeface="Candara" panose="020E0502030303020204" pitchFamily="34" charset="0"/>
              </a:rPr>
              <a:t>Ovo je najopasnija vrsta </a:t>
            </a:r>
            <a:r>
              <a:rPr lang="pl-PL" dirty="0">
                <a:latin typeface="Candara" panose="020E0502030303020204" pitchFamily="34" charset="0"/>
              </a:rPr>
              <a:t>nasilja </a:t>
            </a:r>
            <a:r>
              <a:rPr lang="pl-PL" dirty="0" smtClean="0">
                <a:latin typeface="Candara" panose="020E0502030303020204" pitchFamily="34" charset="0"/>
              </a:rPr>
              <a:t>preko  </a:t>
            </a:r>
            <a:r>
              <a:rPr lang="hr-HR" dirty="0" smtClean="0">
                <a:latin typeface="Candara" panose="020E0502030303020204" pitchFamily="34" charset="0"/>
              </a:rPr>
              <a:t>interneta </a:t>
            </a:r>
            <a:r>
              <a:rPr lang="hr-HR" dirty="0">
                <a:latin typeface="Candara" panose="020E0502030303020204" pitchFamily="34" charset="0"/>
              </a:rPr>
              <a:t>jer č</a:t>
            </a:r>
            <a:r>
              <a:rPr lang="hr-HR" dirty="0" smtClean="0">
                <a:latin typeface="Candara" panose="020E0502030303020204" pitchFamily="34" charset="0"/>
              </a:rPr>
              <a:t>esto uključuje </a:t>
            </a:r>
            <a:r>
              <a:rPr lang="hr-HR" dirty="0">
                <a:latin typeface="Candara" panose="020E0502030303020204" pitchFamily="34" charset="0"/>
              </a:rPr>
              <a:t>odrasle, </a:t>
            </a:r>
            <a:r>
              <a:rPr lang="hr-HR" dirty="0" smtClean="0">
                <a:latin typeface="Candara" panose="020E0502030303020204" pitchFamily="34" charset="0"/>
              </a:rPr>
              <a:t>među kojima ima </a:t>
            </a:r>
            <a:r>
              <a:rPr lang="hr-HR" dirty="0">
                <a:latin typeface="Candara" panose="020E0502030303020204" pitchFamily="34" charset="0"/>
              </a:rPr>
              <a:t>mnogo ljudi s lošim namjerama.</a:t>
            </a:r>
          </a:p>
        </p:txBody>
      </p:sp>
    </p:spTree>
    <p:extLst>
      <p:ext uri="{BB962C8B-B14F-4D97-AF65-F5344CB8AC3E}">
        <p14:creationId xmlns:p14="http://schemas.microsoft.com/office/powerpoint/2010/main" val="383875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err="1" smtClean="0"/>
              <a:t>Međuvršnjačko</a:t>
            </a:r>
            <a:r>
              <a:rPr lang="hr-HR" dirty="0" smtClean="0"/>
              <a:t> nasilje preko interneta</a:t>
            </a:r>
            <a:endParaRPr lang="hr-HR" dirty="0"/>
          </a:p>
        </p:txBody>
      </p:sp>
      <p:sp>
        <p:nvSpPr>
          <p:cNvPr id="6" name="Rezervirano mjesto sadržaja 5"/>
          <p:cNvSpPr>
            <a:spLocks noGrp="1"/>
          </p:cNvSpPr>
          <p:nvPr>
            <p:ph idx="1"/>
          </p:nvPr>
        </p:nvSpPr>
        <p:spPr/>
        <p:txBody>
          <a:bodyPr>
            <a:normAutofit lnSpcReduction="10000"/>
          </a:bodyPr>
          <a:lstStyle/>
          <a:p>
            <a:pPr marL="0" indent="0">
              <a:buNone/>
            </a:pPr>
            <a:r>
              <a:rPr lang="hr-HR" dirty="0" err="1" smtClean="0"/>
              <a:t>Međuvršnjačko</a:t>
            </a:r>
            <a:r>
              <a:rPr lang="hr-HR" dirty="0" smtClean="0"/>
              <a:t> </a:t>
            </a:r>
            <a:r>
              <a:rPr lang="hr-HR" dirty="0"/>
              <a:t>nasilje </a:t>
            </a:r>
            <a:r>
              <a:rPr lang="hr-HR" dirty="0" smtClean="0"/>
              <a:t>putem interneta uključuje </a:t>
            </a:r>
          </a:p>
          <a:p>
            <a:r>
              <a:rPr lang="hr-HR" dirty="0"/>
              <a:t>p</a:t>
            </a:r>
            <a:r>
              <a:rPr lang="hr-HR" dirty="0" smtClean="0"/>
              <a:t>oticanje grupne mržnje, napade na privatnost,</a:t>
            </a:r>
          </a:p>
          <a:p>
            <a:r>
              <a:rPr lang="hr-HR" dirty="0" smtClean="0"/>
              <a:t>uznemiravanje</a:t>
            </a:r>
            <a:r>
              <a:rPr lang="hr-HR" dirty="0"/>
              <a:t>, </a:t>
            </a:r>
            <a:endParaRPr lang="hr-HR" dirty="0" smtClean="0"/>
          </a:p>
          <a:p>
            <a:r>
              <a:rPr lang="hr-HR" dirty="0" smtClean="0"/>
              <a:t>uhođenje</a:t>
            </a:r>
            <a:r>
              <a:rPr lang="hr-HR" dirty="0"/>
              <a:t>,</a:t>
            </a:r>
          </a:p>
          <a:p>
            <a:r>
              <a:rPr lang="hr-HR" dirty="0" smtClean="0"/>
              <a:t>vrijeđanje</a:t>
            </a:r>
            <a:r>
              <a:rPr lang="hr-HR" dirty="0"/>
              <a:t>, </a:t>
            </a:r>
            <a:endParaRPr lang="hr-HR" dirty="0" smtClean="0"/>
          </a:p>
          <a:p>
            <a:r>
              <a:rPr lang="hr-HR" dirty="0"/>
              <a:t>n</a:t>
            </a:r>
            <a:r>
              <a:rPr lang="hr-HR" dirty="0" smtClean="0"/>
              <a:t>esavjestan pristup </a:t>
            </a:r>
            <a:r>
              <a:rPr lang="hr-HR" dirty="0"/>
              <a:t>štetnim sadržajima te</a:t>
            </a:r>
          </a:p>
          <a:p>
            <a:r>
              <a:rPr lang="hr-HR" dirty="0" smtClean="0"/>
              <a:t>širenje </a:t>
            </a:r>
            <a:r>
              <a:rPr lang="hr-HR" dirty="0"/>
              <a:t>nasilnih i </a:t>
            </a:r>
            <a:r>
              <a:rPr lang="hr-HR" dirty="0" smtClean="0"/>
              <a:t>uvredljivih komentara</a:t>
            </a:r>
            <a:r>
              <a:rPr lang="hr-HR" dirty="0"/>
              <a:t>.</a:t>
            </a:r>
          </a:p>
        </p:txBody>
      </p:sp>
    </p:spTree>
    <p:extLst>
      <p:ext uri="{BB962C8B-B14F-4D97-AF65-F5344CB8AC3E}">
        <p14:creationId xmlns:p14="http://schemas.microsoft.com/office/powerpoint/2010/main" val="374341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a:t>
            </a:r>
            <a:endParaRPr lang="hr-HR" dirty="0"/>
          </a:p>
        </p:txBody>
      </p:sp>
      <p:sp>
        <p:nvSpPr>
          <p:cNvPr id="3" name="Rezervirano mjesto sadržaja 2"/>
          <p:cNvSpPr>
            <a:spLocks noGrp="1"/>
          </p:cNvSpPr>
          <p:nvPr>
            <p:ph idx="1"/>
          </p:nvPr>
        </p:nvSpPr>
        <p:spPr/>
        <p:txBody>
          <a:bodyPr>
            <a:normAutofit lnSpcReduction="10000"/>
          </a:bodyPr>
          <a:lstStyle/>
          <a:p>
            <a:r>
              <a:rPr lang="hr-HR" dirty="0"/>
              <a:t>slanje okrutnih, zlobnih, katkad i </a:t>
            </a:r>
            <a:r>
              <a:rPr lang="hr-HR" dirty="0" smtClean="0"/>
              <a:t>prijetećih poruka</a:t>
            </a:r>
            <a:r>
              <a:rPr lang="hr-HR" dirty="0"/>
              <a:t>, kao i kreiranje internetskih stranica </a:t>
            </a:r>
            <a:r>
              <a:rPr lang="hr-HR" dirty="0" smtClean="0"/>
              <a:t>koje sadrže priče</a:t>
            </a:r>
            <a:r>
              <a:rPr lang="hr-HR" dirty="0"/>
              <a:t>, crteže, slike i šale na </a:t>
            </a:r>
            <a:r>
              <a:rPr lang="hr-HR" dirty="0" smtClean="0"/>
              <a:t>račun </a:t>
            </a:r>
            <a:r>
              <a:rPr lang="hr-HR" dirty="0"/>
              <a:t>vršnjaka</a:t>
            </a:r>
          </a:p>
          <a:p>
            <a:r>
              <a:rPr lang="hr-HR" dirty="0"/>
              <a:t>slanje fotografija svojih kolega te traženje </a:t>
            </a:r>
            <a:r>
              <a:rPr lang="hr-HR" dirty="0" smtClean="0"/>
              <a:t>ostalih da </a:t>
            </a:r>
            <a:r>
              <a:rPr lang="hr-HR" dirty="0"/>
              <a:t>glasaju za osobu koja je, </a:t>
            </a:r>
            <a:r>
              <a:rPr lang="hr-HR" dirty="0" smtClean="0"/>
              <a:t>primjerice, najružnija</a:t>
            </a:r>
            <a:r>
              <a:rPr lang="hr-HR" dirty="0"/>
              <a:t>, najnepopularnija ili najdeblja u školi</a:t>
            </a:r>
          </a:p>
          <a:p>
            <a:r>
              <a:rPr lang="hr-HR" dirty="0"/>
              <a:t>traženje od ostalih da navedu osobu koju </a:t>
            </a:r>
            <a:r>
              <a:rPr lang="hr-HR" dirty="0" smtClean="0"/>
              <a:t>najviše mrze </a:t>
            </a:r>
            <a:r>
              <a:rPr lang="hr-HR" dirty="0"/>
              <a:t>te da o njoj napišu nekoliko </a:t>
            </a:r>
            <a:r>
              <a:rPr lang="hr-HR" dirty="0" smtClean="0"/>
              <a:t>riječi</a:t>
            </a:r>
            <a:r>
              <a:rPr lang="hr-HR" dirty="0"/>
              <a:t>, a sve s </a:t>
            </a:r>
            <a:r>
              <a:rPr lang="hr-HR" dirty="0" smtClean="0"/>
              <a:t>ciljem da </a:t>
            </a:r>
            <a:r>
              <a:rPr lang="hr-HR" dirty="0"/>
              <a:t>žrtvu osramote pred što </a:t>
            </a:r>
            <a:r>
              <a:rPr lang="hr-HR" dirty="0" smtClean="0"/>
              <a:t>većim </a:t>
            </a:r>
            <a:r>
              <a:rPr lang="hr-HR" dirty="0"/>
              <a:t>brojem ljudi</a:t>
            </a:r>
          </a:p>
          <a:p>
            <a:r>
              <a:rPr lang="hr-HR" dirty="0"/>
              <a:t>“provaljivanje” u </a:t>
            </a:r>
            <a:r>
              <a:rPr lang="hr-HR" dirty="0" smtClean="0"/>
              <a:t>tuđe </a:t>
            </a:r>
            <a:r>
              <a:rPr lang="hr-HR" dirty="0"/>
              <a:t>e-mail adrese te </a:t>
            </a:r>
            <a:r>
              <a:rPr lang="hr-HR" dirty="0" smtClean="0"/>
              <a:t>slanje zlobnih </a:t>
            </a:r>
            <a:r>
              <a:rPr lang="hr-HR" dirty="0"/>
              <a:t>i neugodnih sadržaja drugima.</a:t>
            </a:r>
          </a:p>
        </p:txBody>
      </p:sp>
    </p:spTree>
    <p:extLst>
      <p:ext uri="{BB962C8B-B14F-4D97-AF65-F5344CB8AC3E}">
        <p14:creationId xmlns:p14="http://schemas.microsoft.com/office/powerpoint/2010/main" val="301754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a:t>O</a:t>
            </a:r>
            <a:r>
              <a:rPr lang="hr-HR" dirty="0" smtClean="0"/>
              <a:t>pasnosti nasilja preko interneta</a:t>
            </a:r>
            <a:endParaRPr lang="hr-HR" dirty="0"/>
          </a:p>
        </p:txBody>
      </p:sp>
      <p:sp>
        <p:nvSpPr>
          <p:cNvPr id="5" name="Rezervirano mjesto sadržaja 4"/>
          <p:cNvSpPr>
            <a:spLocks noGrp="1"/>
          </p:cNvSpPr>
          <p:nvPr>
            <p:ph sz="half" idx="1"/>
          </p:nvPr>
        </p:nvSpPr>
        <p:spPr/>
        <p:txBody>
          <a:bodyPr>
            <a:normAutofit fontScale="85000" lnSpcReduction="20000"/>
          </a:bodyPr>
          <a:lstStyle/>
          <a:p>
            <a:pPr marL="0" indent="0">
              <a:buNone/>
            </a:pPr>
            <a:r>
              <a:rPr lang="hr-HR" dirty="0"/>
              <a:t>Posljedice </a:t>
            </a:r>
            <a:r>
              <a:rPr lang="hr-HR" dirty="0" smtClean="0"/>
              <a:t>- mogu biti i </a:t>
            </a:r>
            <a:r>
              <a:rPr lang="hr-HR" dirty="0"/>
              <a:t>ozbiljnije od onih </a:t>
            </a:r>
            <a:r>
              <a:rPr lang="hr-HR" dirty="0" smtClean="0"/>
              <a:t>prouzročenih </a:t>
            </a:r>
            <a:r>
              <a:rPr lang="hr-HR" dirty="0"/>
              <a:t>u stvarnim situacijama.</a:t>
            </a:r>
          </a:p>
          <a:p>
            <a:pPr marL="0" indent="0">
              <a:buNone/>
            </a:pPr>
            <a:r>
              <a:rPr lang="hr-HR" dirty="0" smtClean="0"/>
              <a:t>Publika -  nasilje </a:t>
            </a:r>
            <a:r>
              <a:rPr lang="hr-HR" dirty="0"/>
              <a:t>preko interneta </a:t>
            </a:r>
            <a:r>
              <a:rPr lang="hr-HR" dirty="0" smtClean="0"/>
              <a:t>često je mnogo </a:t>
            </a:r>
            <a:r>
              <a:rPr lang="hr-HR" dirty="0"/>
              <a:t>šira od one na školskom igralištu ili </a:t>
            </a:r>
            <a:r>
              <a:rPr lang="hr-HR" dirty="0" smtClean="0"/>
              <a:t>u razredu.</a:t>
            </a:r>
          </a:p>
          <a:p>
            <a:pPr marL="0" indent="0" algn="just">
              <a:buNone/>
            </a:pPr>
            <a:r>
              <a:rPr lang="hr-HR" dirty="0" smtClean="0"/>
              <a:t>Snaga </a:t>
            </a:r>
            <a:r>
              <a:rPr lang="hr-HR" dirty="0"/>
              <a:t>pisane </a:t>
            </a:r>
            <a:r>
              <a:rPr lang="hr-HR" dirty="0" smtClean="0"/>
              <a:t>riječi -  žrtva </a:t>
            </a:r>
            <a:r>
              <a:rPr lang="hr-HR" dirty="0"/>
              <a:t>može svaki </a:t>
            </a:r>
            <a:r>
              <a:rPr lang="hr-HR" dirty="0" smtClean="0"/>
              <a:t>put ponovno pročitati </a:t>
            </a:r>
            <a:r>
              <a:rPr lang="hr-HR" dirty="0"/>
              <a:t>što je nasilnik o njoj napisao, a </a:t>
            </a:r>
            <a:r>
              <a:rPr lang="hr-HR" dirty="0" smtClean="0"/>
              <a:t>u verbalnom </a:t>
            </a:r>
            <a:r>
              <a:rPr lang="hr-HR" dirty="0"/>
              <a:t>obliku uvrede se lako </a:t>
            </a:r>
            <a:r>
              <a:rPr lang="hr-HR" dirty="0" smtClean="0"/>
              <a:t>zaborave.</a:t>
            </a:r>
            <a:endParaRPr lang="hr-HR" dirty="0"/>
          </a:p>
          <a:p>
            <a:pPr marL="0" indent="0">
              <a:buNone/>
            </a:pPr>
            <a:r>
              <a:rPr lang="hr-HR" dirty="0"/>
              <a:t>Pisana </a:t>
            </a:r>
            <a:r>
              <a:rPr lang="hr-HR" dirty="0" smtClean="0"/>
              <a:t>riječ </a:t>
            </a:r>
            <a:r>
              <a:rPr lang="hr-HR" dirty="0"/>
              <a:t>djeluje konkretnije i realnije </a:t>
            </a:r>
            <a:r>
              <a:rPr lang="hr-HR" dirty="0" smtClean="0"/>
              <a:t>od izgovorene</a:t>
            </a:r>
            <a:r>
              <a:rPr lang="hr-HR" dirty="0"/>
              <a:t>.</a:t>
            </a:r>
          </a:p>
        </p:txBody>
      </p:sp>
      <p:sp>
        <p:nvSpPr>
          <p:cNvPr id="6" name="Rezervirano mjesto sadržaja 5"/>
          <p:cNvSpPr>
            <a:spLocks noGrp="1"/>
          </p:cNvSpPr>
          <p:nvPr>
            <p:ph sz="half" idx="2"/>
          </p:nvPr>
        </p:nvSpPr>
        <p:spPr/>
        <p:txBody>
          <a:bodyPr>
            <a:normAutofit fontScale="85000" lnSpcReduction="20000"/>
          </a:bodyPr>
          <a:lstStyle/>
          <a:p>
            <a:pPr marL="0" indent="0">
              <a:buNone/>
            </a:pPr>
            <a:r>
              <a:rPr lang="hr-HR" dirty="0" smtClean="0"/>
              <a:t>Nasilje na </a:t>
            </a:r>
            <a:r>
              <a:rPr lang="hr-HR" dirty="0"/>
              <a:t>internetu </a:t>
            </a:r>
            <a:r>
              <a:rPr lang="hr-HR" dirty="0" smtClean="0"/>
              <a:t> se može dogoditi </a:t>
            </a:r>
            <a:r>
              <a:rPr lang="hr-HR" dirty="0"/>
              <a:t>bilo kad i bilo gdje.</a:t>
            </a:r>
          </a:p>
          <a:p>
            <a:pPr marL="0" indent="0" algn="just">
              <a:buNone/>
            </a:pPr>
            <a:r>
              <a:rPr lang="hr-HR" dirty="0" smtClean="0"/>
              <a:t>Nasilnik </a:t>
            </a:r>
            <a:r>
              <a:rPr lang="hr-HR" dirty="0"/>
              <a:t>može ostati </a:t>
            </a:r>
            <a:r>
              <a:rPr lang="hr-HR" dirty="0" smtClean="0"/>
              <a:t>anoniman -  velikom broju </a:t>
            </a:r>
            <a:r>
              <a:rPr lang="hr-HR" dirty="0"/>
              <a:t>djece upravo ta </a:t>
            </a:r>
            <a:r>
              <a:rPr lang="hr-HR" dirty="0" smtClean="0"/>
              <a:t>činjenica </a:t>
            </a:r>
            <a:r>
              <a:rPr lang="hr-HR" dirty="0"/>
              <a:t>služi kao poticaj </a:t>
            </a:r>
            <a:r>
              <a:rPr lang="hr-HR" dirty="0" smtClean="0"/>
              <a:t>da se </a:t>
            </a:r>
            <a:r>
              <a:rPr lang="hr-HR" dirty="0"/>
              <a:t>nasilno ponašaju, iako u stvarnom svijetu </a:t>
            </a:r>
            <a:r>
              <a:rPr lang="hr-HR" dirty="0" smtClean="0"/>
              <a:t>vrlo vjerojatno </a:t>
            </a:r>
            <a:r>
              <a:rPr lang="hr-HR" dirty="0"/>
              <a:t>ne bi bila nasilna</a:t>
            </a:r>
            <a:r>
              <a:rPr lang="hr-HR" dirty="0" smtClean="0"/>
              <a:t>.</a:t>
            </a:r>
          </a:p>
          <a:p>
            <a:pPr marL="0" indent="0" algn="just">
              <a:buNone/>
            </a:pPr>
            <a:r>
              <a:rPr lang="hr-HR" dirty="0" smtClean="0"/>
              <a:t> „Anonimnost” mu </a:t>
            </a:r>
            <a:r>
              <a:rPr lang="hr-HR" dirty="0"/>
              <a:t>daje </a:t>
            </a:r>
            <a:r>
              <a:rPr lang="hr-HR" dirty="0" smtClean="0"/>
              <a:t>osjećaj da se nekažnjeno </a:t>
            </a:r>
            <a:r>
              <a:rPr lang="hr-HR" dirty="0"/>
              <a:t>mogu </a:t>
            </a:r>
            <a:r>
              <a:rPr lang="hr-HR" dirty="0" smtClean="0"/>
              <a:t>nasilno ponašati.</a:t>
            </a:r>
            <a:endParaRPr lang="hr-HR" dirty="0"/>
          </a:p>
        </p:txBody>
      </p:sp>
    </p:spTree>
    <p:extLst>
      <p:ext uri="{BB962C8B-B14F-4D97-AF65-F5344CB8AC3E}">
        <p14:creationId xmlns:p14="http://schemas.microsoft.com/office/powerpoint/2010/main" val="388117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Nasilje mobitelom</a:t>
            </a:r>
            <a:endParaRPr lang="hr-HR" dirty="0"/>
          </a:p>
        </p:txBody>
      </p:sp>
      <p:sp>
        <p:nvSpPr>
          <p:cNvPr id="3" name="Rezervirano mjesto sadržaja 2"/>
          <p:cNvSpPr>
            <a:spLocks noGrp="1"/>
          </p:cNvSpPr>
          <p:nvPr>
            <p:ph idx="1"/>
          </p:nvPr>
        </p:nvSpPr>
        <p:spPr/>
        <p:txBody>
          <a:bodyPr>
            <a:normAutofit/>
          </a:bodyPr>
          <a:lstStyle/>
          <a:p>
            <a:r>
              <a:rPr lang="hr-HR" dirty="0"/>
              <a:t>Oblik nasilja </a:t>
            </a:r>
            <a:r>
              <a:rPr lang="hr-HR" dirty="0" smtClean="0"/>
              <a:t>među </a:t>
            </a:r>
            <a:r>
              <a:rPr lang="hr-HR" dirty="0"/>
              <a:t>vršnjacima koji donosi </a:t>
            </a:r>
            <a:r>
              <a:rPr lang="hr-HR" dirty="0" smtClean="0"/>
              <a:t>moderno doba </a:t>
            </a:r>
            <a:r>
              <a:rPr lang="hr-HR" dirty="0"/>
              <a:t>tehnologije je i nasilje putem mobitela.</a:t>
            </a:r>
          </a:p>
          <a:p>
            <a:r>
              <a:rPr lang="hr-HR" dirty="0" smtClean="0"/>
              <a:t>Uključuje </a:t>
            </a:r>
            <a:r>
              <a:rPr lang="hr-HR" dirty="0"/>
              <a:t>bilo kakav oblik poruke zbog koje </a:t>
            </a:r>
            <a:r>
              <a:rPr lang="hr-HR" dirty="0" smtClean="0"/>
              <a:t>se osoba osjeća </a:t>
            </a:r>
            <a:r>
              <a:rPr lang="hr-HR" dirty="0"/>
              <a:t>neugodno ili joj se tako </a:t>
            </a:r>
            <a:r>
              <a:rPr lang="hr-HR" dirty="0" smtClean="0"/>
              <a:t>prijeti</a:t>
            </a:r>
          </a:p>
          <a:p>
            <a:pPr algn="just"/>
            <a:r>
              <a:rPr lang="hr-HR" dirty="0" smtClean="0"/>
              <a:t> </a:t>
            </a:r>
            <a:r>
              <a:rPr lang="hr-HR" dirty="0"/>
              <a:t>– </a:t>
            </a:r>
            <a:r>
              <a:rPr lang="hr-HR" dirty="0" smtClean="0"/>
              <a:t>može biti </a:t>
            </a:r>
            <a:r>
              <a:rPr lang="hr-HR" dirty="0"/>
              <a:t>tekstualna, </a:t>
            </a:r>
            <a:r>
              <a:rPr lang="hr-HR" dirty="0" err="1"/>
              <a:t>videoporuka</a:t>
            </a:r>
            <a:r>
              <a:rPr lang="hr-HR" dirty="0"/>
              <a:t>, fotografija, poziv </a:t>
            </a:r>
            <a:r>
              <a:rPr lang="hr-HR" dirty="0" smtClean="0"/>
              <a:t>– odnosno </a:t>
            </a:r>
            <a:r>
              <a:rPr lang="hr-HR" dirty="0"/>
              <a:t>bilo kakva višestruko slana poruka kojoj </a:t>
            </a:r>
            <a:r>
              <a:rPr lang="hr-HR" dirty="0" smtClean="0"/>
              <a:t>je cilj </a:t>
            </a:r>
            <a:r>
              <a:rPr lang="hr-HR" dirty="0"/>
              <a:t>uvrijediti, zaprijetiti, nanijeti bilo kakvu </a:t>
            </a:r>
            <a:r>
              <a:rPr lang="hr-HR" dirty="0" smtClean="0"/>
              <a:t>štetu vlasniku </a:t>
            </a:r>
            <a:r>
              <a:rPr lang="hr-HR" dirty="0"/>
              <a:t>mobilnog telefona.</a:t>
            </a:r>
          </a:p>
        </p:txBody>
      </p:sp>
    </p:spTree>
    <p:extLst>
      <p:ext uri="{BB962C8B-B14F-4D97-AF65-F5344CB8AC3E}">
        <p14:creationId xmlns:p14="http://schemas.microsoft.com/office/powerpoint/2010/main" val="69997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Nasilje na chatu</a:t>
            </a:r>
            <a:endParaRPr lang="hr-HR" dirty="0"/>
          </a:p>
        </p:txBody>
      </p:sp>
      <p:sp>
        <p:nvSpPr>
          <p:cNvPr id="3" name="Rezervirano mjesto sadržaja 2"/>
          <p:cNvSpPr>
            <a:spLocks noGrp="1"/>
          </p:cNvSpPr>
          <p:nvPr>
            <p:ph sz="half" idx="1"/>
          </p:nvPr>
        </p:nvSpPr>
        <p:spPr/>
        <p:txBody>
          <a:bodyPr>
            <a:normAutofit fontScale="70000" lnSpcReduction="20000"/>
          </a:bodyPr>
          <a:lstStyle/>
          <a:p>
            <a:pPr marL="0" indent="0">
              <a:buNone/>
            </a:pPr>
            <a:r>
              <a:rPr lang="hr-HR" dirty="0"/>
              <a:t>Chat je vrlo popularan kod mladih, pa je stoga </a:t>
            </a:r>
            <a:r>
              <a:rPr lang="hr-HR" dirty="0" smtClean="0"/>
              <a:t>i privlačan </a:t>
            </a:r>
            <a:r>
              <a:rPr lang="hr-HR" dirty="0"/>
              <a:t>osobama koje ga žele zloporabiti.</a:t>
            </a:r>
          </a:p>
          <a:p>
            <a:pPr marL="0" indent="0" algn="just">
              <a:buNone/>
            </a:pPr>
            <a:r>
              <a:rPr lang="hr-HR" dirty="0"/>
              <a:t>Zloporaba vršnjaka </a:t>
            </a:r>
            <a:r>
              <a:rPr lang="hr-HR" dirty="0" smtClean="0"/>
              <a:t>najčešće uključuje prijeteće ili </a:t>
            </a:r>
            <a:r>
              <a:rPr lang="hr-HR" dirty="0" err="1" smtClean="0"/>
              <a:t>ucijenjujuće</a:t>
            </a:r>
            <a:r>
              <a:rPr lang="hr-HR" dirty="0" smtClean="0"/>
              <a:t> </a:t>
            </a:r>
            <a:r>
              <a:rPr lang="hr-HR" dirty="0"/>
              <a:t>poruke koje jedno dijete ili više </a:t>
            </a:r>
            <a:r>
              <a:rPr lang="hr-HR" dirty="0" smtClean="0"/>
              <a:t>njih upućuje </a:t>
            </a:r>
            <a:r>
              <a:rPr lang="hr-HR" dirty="0"/>
              <a:t>drugom djetetu. U takvim </a:t>
            </a:r>
            <a:r>
              <a:rPr lang="hr-HR" dirty="0" smtClean="0"/>
              <a:t>situacijama treba </a:t>
            </a:r>
            <a:r>
              <a:rPr lang="hr-HR" dirty="0"/>
              <a:t>biti oprezan jer nasilnik može biti </a:t>
            </a:r>
            <a:r>
              <a:rPr lang="hr-HR" dirty="0" smtClean="0"/>
              <a:t>doista opasna </a:t>
            </a:r>
            <a:r>
              <a:rPr lang="hr-HR" dirty="0"/>
              <a:t>osoba</a:t>
            </a:r>
            <a:r>
              <a:rPr lang="hr-HR" dirty="0" smtClean="0"/>
              <a:t>.</a:t>
            </a:r>
          </a:p>
          <a:p>
            <a:pPr marL="0" indent="0">
              <a:buNone/>
            </a:pPr>
            <a:r>
              <a:rPr lang="hr-HR" dirty="0" smtClean="0"/>
              <a:t>Kako se zaštititi?</a:t>
            </a:r>
          </a:p>
          <a:p>
            <a:pPr algn="just"/>
            <a:r>
              <a:rPr lang="hr-HR" dirty="0"/>
              <a:t>Nadimci kojima se djeca predstavljaju </a:t>
            </a:r>
            <a:r>
              <a:rPr lang="hr-HR" dirty="0" smtClean="0"/>
              <a:t>pri korištenju </a:t>
            </a:r>
            <a:r>
              <a:rPr lang="hr-HR" dirty="0"/>
              <a:t>ove usluge mogu uvelike utjecati </a:t>
            </a:r>
            <a:r>
              <a:rPr lang="hr-HR" dirty="0" smtClean="0"/>
              <a:t>na druge </a:t>
            </a:r>
            <a:r>
              <a:rPr lang="hr-HR" dirty="0"/>
              <a:t>– bilo bi dobro birati nadimak koji </a:t>
            </a:r>
            <a:r>
              <a:rPr lang="hr-HR" dirty="0" smtClean="0"/>
              <a:t>će djecu zaštititi </a:t>
            </a:r>
            <a:r>
              <a:rPr lang="hr-HR" dirty="0"/>
              <a:t>od </a:t>
            </a:r>
            <a:r>
              <a:rPr lang="hr-HR" dirty="0" smtClean="0"/>
              <a:t>mogućeg </a:t>
            </a:r>
            <a:r>
              <a:rPr lang="hr-HR" dirty="0"/>
              <a:t>nasilja i koji ga </a:t>
            </a:r>
            <a:r>
              <a:rPr lang="hr-HR" dirty="0" smtClean="0"/>
              <a:t>ne će </a:t>
            </a:r>
            <a:r>
              <a:rPr lang="hr-HR" dirty="0"/>
              <a:t>poticati.</a:t>
            </a:r>
          </a:p>
        </p:txBody>
      </p:sp>
      <p:sp>
        <p:nvSpPr>
          <p:cNvPr id="4" name="Rezervirano mjesto sadržaja 3"/>
          <p:cNvSpPr>
            <a:spLocks noGrp="1"/>
          </p:cNvSpPr>
          <p:nvPr>
            <p:ph sz="half" idx="2"/>
          </p:nvPr>
        </p:nvSpPr>
        <p:spPr/>
        <p:txBody>
          <a:bodyPr>
            <a:normAutofit fontScale="70000" lnSpcReduction="20000"/>
          </a:bodyPr>
          <a:lstStyle/>
          <a:p>
            <a:r>
              <a:rPr lang="hr-HR" dirty="0" smtClean="0"/>
              <a:t>Većina </a:t>
            </a:r>
            <a:r>
              <a:rPr lang="hr-HR" dirty="0" err="1"/>
              <a:t>chatova</a:t>
            </a:r>
            <a:r>
              <a:rPr lang="hr-HR" dirty="0"/>
              <a:t> sadrži </a:t>
            </a:r>
            <a:r>
              <a:rPr lang="hr-HR" dirty="0" smtClean="0"/>
              <a:t>mogućnost zaustavljanja (</a:t>
            </a:r>
            <a:r>
              <a:rPr lang="hr-HR" dirty="0" err="1" smtClean="0"/>
              <a:t>Block</a:t>
            </a:r>
            <a:r>
              <a:rPr lang="hr-HR" dirty="0"/>
              <a:t>) ili zanemarivanja (</a:t>
            </a:r>
            <a:r>
              <a:rPr lang="hr-HR" dirty="0" err="1"/>
              <a:t>Ignore</a:t>
            </a:r>
            <a:r>
              <a:rPr lang="hr-HR" dirty="0"/>
              <a:t>), kojima </a:t>
            </a:r>
            <a:r>
              <a:rPr lang="hr-HR" dirty="0" smtClean="0"/>
              <a:t>se zaustavljaju </a:t>
            </a:r>
            <a:r>
              <a:rPr lang="hr-HR" dirty="0"/>
              <a:t>daljnje poruke od neželjenih korisnika.</a:t>
            </a:r>
          </a:p>
          <a:p>
            <a:pPr algn="just"/>
            <a:r>
              <a:rPr lang="hr-HR" dirty="0" smtClean="0"/>
              <a:t>Kontaktirati </a:t>
            </a:r>
            <a:r>
              <a:rPr lang="hr-HR" dirty="0"/>
              <a:t>administratora koji potom </a:t>
            </a:r>
            <a:r>
              <a:rPr lang="hr-HR" dirty="0" smtClean="0"/>
              <a:t>može onemogućiti </a:t>
            </a:r>
            <a:r>
              <a:rPr lang="hr-HR" dirty="0"/>
              <a:t>dolazak poruka od </a:t>
            </a:r>
            <a:r>
              <a:rPr lang="hr-HR" dirty="0" smtClean="0"/>
              <a:t>određenih “nadimaka</a:t>
            </a:r>
            <a:r>
              <a:rPr lang="hr-HR" dirty="0"/>
              <a:t>”, od kojih su prije dolazile neugodne </a:t>
            </a:r>
            <a:r>
              <a:rPr lang="hr-HR" dirty="0" smtClean="0"/>
              <a:t>ili nasilne </a:t>
            </a:r>
            <a:r>
              <a:rPr lang="hr-HR" dirty="0"/>
              <a:t>poruke.</a:t>
            </a:r>
          </a:p>
          <a:p>
            <a:r>
              <a:rPr lang="hr-HR" dirty="0"/>
              <a:t>Nikad ne </a:t>
            </a:r>
            <a:r>
              <a:rPr lang="hr-HR" dirty="0" smtClean="0"/>
              <a:t>treba davati </a:t>
            </a:r>
            <a:r>
              <a:rPr lang="hr-HR" dirty="0"/>
              <a:t>svoje pravo ime </a:t>
            </a:r>
            <a:r>
              <a:rPr lang="hr-HR" dirty="0" smtClean="0"/>
              <a:t>ili osobne </a:t>
            </a:r>
            <a:r>
              <a:rPr lang="hr-HR" dirty="0"/>
              <a:t>podatke na chatu, jer je </a:t>
            </a:r>
            <a:r>
              <a:rPr lang="hr-HR" dirty="0" smtClean="0"/>
              <a:t>nemoguće znati govori </a:t>
            </a:r>
            <a:r>
              <a:rPr lang="hr-HR" dirty="0"/>
              <a:t>li druga osoba istinu ili ima loše namjere.</a:t>
            </a:r>
          </a:p>
        </p:txBody>
      </p:sp>
    </p:spTree>
    <p:extLst>
      <p:ext uri="{BB962C8B-B14F-4D97-AF65-F5344CB8AC3E}">
        <p14:creationId xmlns:p14="http://schemas.microsoft.com/office/powerpoint/2010/main" val="2912981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175</TotalTime>
  <Words>2008</Words>
  <Application>Microsoft Office PowerPoint</Application>
  <PresentationFormat>Široki zaslon</PresentationFormat>
  <Paragraphs>126</Paragraphs>
  <Slides>22</Slides>
  <Notes>0</Notes>
  <HiddenSlides>1</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22</vt:i4>
      </vt:variant>
    </vt:vector>
  </HeadingPairs>
  <TitlesOfParts>
    <vt:vector size="27" baseType="lpstr">
      <vt:lpstr>Arial</vt:lpstr>
      <vt:lpstr>Candara</vt:lpstr>
      <vt:lpstr>Candara,Bold</vt:lpstr>
      <vt:lpstr>Garamond</vt:lpstr>
      <vt:lpstr>Organski</vt:lpstr>
      <vt:lpstr>NASILJE NA INTERNETU</vt:lpstr>
      <vt:lpstr>Nasilje  preko interneta</vt:lpstr>
      <vt:lpstr>Osnovne vrste nasilja: a) Izravan napad  b) Nasilje preko posrednika</vt:lpstr>
      <vt:lpstr>Osnovne vrste nasilja:  a) Izravan napad  b) Nasilje preko posrednika</vt:lpstr>
      <vt:lpstr>Međuvršnjačko nasilje preko interneta</vt:lpstr>
      <vt:lpstr>Kako?</vt:lpstr>
      <vt:lpstr>Opasnosti nasilja preko interneta</vt:lpstr>
      <vt:lpstr>Nasilje mobitelom</vt:lpstr>
      <vt:lpstr>Nasilje na chatu</vt:lpstr>
      <vt:lpstr>Nasilje na forumu</vt:lpstr>
      <vt:lpstr>Nasilje putem bloga i društvenih mreža</vt:lpstr>
      <vt:lpstr>Kako se zaštititi od nasilja mobitelom</vt:lpstr>
      <vt:lpstr>Kako se zaštititi od nasilja putem bloga</vt:lpstr>
      <vt:lpstr>Kako se zaštititi od nasilja preko društvenih mreža (npr. Facebooka)</vt:lpstr>
      <vt:lpstr>Korisni savjeti</vt:lpstr>
      <vt:lpstr>Korisni savjeti</vt:lpstr>
      <vt:lpstr>Što učiniti ako postaneš žrtva nasilja?</vt:lpstr>
      <vt:lpstr>Savjeti koje roditelji mogu dati svojoj djeci</vt:lpstr>
      <vt:lpstr>Savjeti koje roditelji mogu dati svojoj djeci</vt:lpstr>
      <vt:lpstr>Kako roditelji mogu preventivno djelovati</vt:lpstr>
      <vt:lpstr>Kako roditelji mogu preventivno djelovati</vt:lpstr>
      <vt:lpstr>Za kraj.....</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NASILJE NA INTERNETU</dc:title>
  <dc:creator>Ante</dc:creator>
  <cp:lastModifiedBy>Pedagog</cp:lastModifiedBy>
  <cp:revision>23</cp:revision>
  <dcterms:created xsi:type="dcterms:W3CDTF">2015-03-20T12:11:43Z</dcterms:created>
  <dcterms:modified xsi:type="dcterms:W3CDTF">2022-04-20T09:23:22Z</dcterms:modified>
</cp:coreProperties>
</file>